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1"/>
  </p:notesMasterIdLst>
  <p:sldIdLst>
    <p:sldId id="256" r:id="rId2"/>
    <p:sldId id="257" r:id="rId3"/>
    <p:sldId id="258" r:id="rId4"/>
    <p:sldId id="260" r:id="rId5"/>
    <p:sldId id="259" r:id="rId6"/>
    <p:sldId id="261" r:id="rId7"/>
    <p:sldId id="264" r:id="rId8"/>
    <p:sldId id="265" r:id="rId9"/>
    <p:sldId id="266" r:id="rId10"/>
    <p:sldId id="262" r:id="rId11"/>
    <p:sldId id="263" r:id="rId12"/>
    <p:sldId id="269" r:id="rId13"/>
    <p:sldId id="270" r:id="rId14"/>
    <p:sldId id="271" r:id="rId15"/>
    <p:sldId id="272" r:id="rId16"/>
    <p:sldId id="275" r:id="rId17"/>
    <p:sldId id="279" r:id="rId18"/>
    <p:sldId id="276" r:id="rId19"/>
    <p:sldId id="277" r:id="rId20"/>
    <p:sldId id="278" r:id="rId21"/>
    <p:sldId id="281" r:id="rId22"/>
    <p:sldId id="280" r:id="rId23"/>
    <p:sldId id="274" r:id="rId24"/>
    <p:sldId id="273" r:id="rId25"/>
    <p:sldId id="282" r:id="rId26"/>
    <p:sldId id="283" r:id="rId27"/>
    <p:sldId id="284" r:id="rId28"/>
    <p:sldId id="287" r:id="rId29"/>
    <p:sldId id="286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66"/>
    <a:srgbClr val="FFFFFF"/>
    <a:srgbClr val="E7E6E6"/>
    <a:srgbClr val="9A441E"/>
    <a:srgbClr val="1D666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80" autoAdjust="0"/>
    <p:restoredTop sz="87097" autoAdjust="0"/>
  </p:normalViewPr>
  <p:slideViewPr>
    <p:cSldViewPr snapToGrid="0" showGuides="1">
      <p:cViewPr varScale="1">
        <p:scale>
          <a:sx n="73" d="100"/>
          <a:sy n="73" d="100"/>
        </p:scale>
        <p:origin x="979" y="53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57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8CE257-A4A0-4CDB-9BBA-66857A8104CA}" type="datetimeFigureOut">
              <a:rPr lang="en-US" smtClean="0"/>
              <a:t>6/26/2024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442E59-7E7C-4CD2-AE76-8011839390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372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Best alignments green regions. Two different region before </a:t>
            </a:r>
            <a:r>
              <a:rPr lang="en-US" dirty="0" err="1"/>
              <a:t>th</a:t>
            </a:r>
            <a:r>
              <a:rPr lang="en-US" dirty="0"/>
              <a:t> </a:t>
            </a:r>
            <a:r>
              <a:rPr lang="en-US" dirty="0" err="1"/>
              <a:t>epandemic</a:t>
            </a:r>
            <a:r>
              <a:rPr lang="en-US" dirty="0"/>
              <a:t> and </a:t>
            </a:r>
            <a:r>
              <a:rPr lang="en-US" dirty="0" err="1"/>
              <a:t>sftare</a:t>
            </a:r>
            <a:r>
              <a:rPr lang="en-US" dirty="0"/>
              <a:t> the pandemic. </a:t>
            </a:r>
          </a:p>
          <a:p>
            <a:endParaRPr lang="en-US" dirty="0"/>
          </a:p>
          <a:p>
            <a:r>
              <a:rPr lang="en-US" b="1" dirty="0"/>
              <a:t>Consistent 45-degree angle</a:t>
            </a:r>
            <a:r>
              <a:rPr lang="en-US" dirty="0"/>
              <a:t>: Indicates strong similarity and </a:t>
            </a:r>
            <a:r>
              <a:rPr lang="en-US" dirty="0" err="1"/>
              <a:t>alignment.</a:t>
            </a:r>
            <a:r>
              <a:rPr lang="en-US" b="1" dirty="0" err="1"/>
              <a:t>Frequent</a:t>
            </a:r>
            <a:r>
              <a:rPr lang="en-US" b="1" dirty="0"/>
              <a:t> horizontal or vertical deviations</a:t>
            </a:r>
            <a:r>
              <a:rPr lang="en-US" dirty="0"/>
              <a:t>: Indicates stretches or compressions, showing where the sequences differ in pacing or alignment.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442E59-7E7C-4CD2-AE76-8011839390E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4525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442E59-7E7C-4CD2-AE76-8011839390E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2654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offers relative search volume rather than absolute search numbers for a given term, adjusted based on the total searches within the specified geography and time frame </a:t>
            </a:r>
          </a:p>
          <a:p>
            <a:endParaRPr lang="en-US" dirty="0"/>
          </a:p>
          <a:p>
            <a:r>
              <a:rPr lang="en-US" dirty="0"/>
              <a:t> A value of 100 indicates the peak</a:t>
            </a:r>
          </a:p>
          <a:p>
            <a:r>
              <a:rPr lang="en-US" dirty="0"/>
              <a:t>popularity of a term within the specified time frame.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442E59-7E7C-4CD2-AE76-8011839390E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6324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Deciding on the appropriate search term in Google Trends is crucial, as each term carries</a:t>
            </a:r>
          </a:p>
          <a:p>
            <a:r>
              <a:rPr lang="en-US" dirty="0"/>
              <a:t>different search volumes . Our analysis encompassed 11 distinct sub-</a:t>
            </a:r>
            <a:r>
              <a:rPr lang="en-US" dirty="0" err="1"/>
              <a:t>categorie</a:t>
            </a:r>
            <a:endParaRPr lang="en-US" dirty="0"/>
          </a:p>
          <a:p>
            <a:endParaRPr lang="en-US" dirty="0"/>
          </a:p>
          <a:p>
            <a:r>
              <a:rPr lang="en-US" dirty="0"/>
              <a:t>. In our study, we considered the list of distance</a:t>
            </a:r>
          </a:p>
          <a:p>
            <a:r>
              <a:rPr lang="en-US" dirty="0"/>
              <a:t>learning solutions published by UNESCO when choosing our search term (UNESCO, 2020a).</a:t>
            </a:r>
          </a:p>
          <a:p>
            <a:r>
              <a:rPr lang="en-US" dirty="0"/>
              <a:t>Although these solutions are not explicitly endorsed by UNESCO, they typically possess</a:t>
            </a:r>
          </a:p>
          <a:p>
            <a:r>
              <a:rPr lang="en-US" dirty="0"/>
              <a:t>extensive reach, a sizable user base, and evidence of effectiveness (UNESCO, 2020a). </a:t>
            </a:r>
          </a:p>
          <a:p>
            <a:endParaRPr lang="en-US" dirty="0"/>
          </a:p>
          <a:p>
            <a:r>
              <a:rPr lang="en-US" dirty="0"/>
              <a:t>This</a:t>
            </a:r>
          </a:p>
          <a:p>
            <a:r>
              <a:rPr lang="en-US" dirty="0"/>
              <a:t>segmentation was primarily guided by UNESCO's compilation of distance learning solutions</a:t>
            </a:r>
          </a:p>
          <a:p>
            <a:r>
              <a:rPr lang="en-US" dirty="0"/>
              <a:t>issued in response to the COVID-19 pandemic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442E59-7E7C-4CD2-AE76-8011839390E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6525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b="1" dirty="0"/>
              <a:t>Digital Learning Management System (LMS)</a:t>
            </a:r>
            <a:r>
              <a:rPr lang="en-US" dirty="0"/>
              <a:t> is a software application or web-based technology used to plan, implement, and assess a specific learning process. It provides educators with tools to create and deliver content, monitor student participation, and assess performance. Features often include: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442E59-7E7C-4CD2-AE76-8011839390E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6863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Web-based platforms offering Massive Open Online Courses (MOOCs) that are accessible to anyone with an internet connection.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442E59-7E7C-4CD2-AE76-8011839390E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8063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Analyzing secondary data in this manner is critical, as these characteristics</a:t>
            </a:r>
          </a:p>
          <a:p>
            <a:r>
              <a:rPr lang="en-US" dirty="0"/>
              <a:t>may be overlooked due to decreased engagement and communication between students and</a:t>
            </a:r>
          </a:p>
          <a:p>
            <a:r>
              <a:rPr lang="en-US" dirty="0"/>
              <a:t>educators during school closures.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442E59-7E7C-4CD2-AE76-8011839390E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1704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Quantifies popularity and public interest in distance education during the </a:t>
            </a:r>
            <a:r>
              <a:rPr lang="en-US" dirty="0" err="1"/>
              <a:t>pandemic.Highlights</a:t>
            </a:r>
            <a:r>
              <a:rPr lang="en-US" dirty="0"/>
              <a:t> that popularity does not guarantee quality.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442E59-7E7C-4CD2-AE76-8011839390E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6046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927224"/>
            <a:ext cx="9144000" cy="2151063"/>
          </a:xfrm>
        </p:spPr>
        <p:txBody>
          <a:bodyPr anchor="b"/>
          <a:lstStyle>
            <a:lvl1pPr algn="ctr">
              <a:defRPr sz="6000" b="1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170363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9A441E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9A441E"/>
                </a:solidFill>
              </a:defRPr>
            </a:lvl1pPr>
          </a:lstStyle>
          <a:p>
            <a:fld id="{37D31883-6982-40A8-B727-A32D93CABEA9}" type="datetime1">
              <a:rPr lang="en-GB" smtClean="0"/>
              <a:t>26/06/2024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9A441E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9A441E"/>
                </a:solidFill>
              </a:defRPr>
            </a:lvl1pPr>
          </a:lstStyle>
          <a:p>
            <a:fld id="{88DB4422-1BD0-49AA-A557-07A49831017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84152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59D0C-BF6A-4396-A9F2-1A514F6B35F7}" type="datetime1">
              <a:rPr lang="en-GB" smtClean="0"/>
              <a:t>26/06/2024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B4422-1BD0-49AA-A557-07A4983101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63663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500E1A-1217-49D6-BBFD-08D13AB9A827}" type="datetime1">
              <a:rPr lang="en-GB" smtClean="0"/>
              <a:t>26/06/2024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B4422-1BD0-49AA-A557-07A4983101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39074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56734-475F-48E5-8D69-1F44FB16E866}" type="datetime1">
              <a:rPr lang="en-GB" smtClean="0"/>
              <a:t>26/06/2024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B4422-1BD0-49AA-A557-07A4983101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27461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4C1DD-F47D-4D39-9488-B53B48EA7090}" type="datetime1">
              <a:rPr lang="en-GB" smtClean="0"/>
              <a:t>26/06/2024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B4422-1BD0-49AA-A557-07A4983101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57502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08A94-5750-46EA-9AC9-34F6E1E72359}" type="datetime1">
              <a:rPr lang="en-GB" smtClean="0"/>
              <a:t>26/06/2024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B4422-1BD0-49AA-A557-07A4983101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19835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4E4C3-9155-4CE9-90C4-58B544EDAF05}" type="datetime1">
              <a:rPr lang="en-GB" smtClean="0"/>
              <a:t>26/06/2024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B4422-1BD0-49AA-A557-07A4983101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887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02784-D231-4E25-9E51-BBD1349A6176}" type="datetime1">
              <a:rPr lang="en-GB" smtClean="0"/>
              <a:t>26/06/2024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B4422-1BD0-49AA-A557-07A4983101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76137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A0369-991C-4C78-983D-E2488CBF1FCF}" type="datetime1">
              <a:rPr lang="en-GB" smtClean="0"/>
              <a:t>26/06/2024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B4422-1BD0-49AA-A557-07A4983101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12335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6CED6-499E-44A8-8701-C5647131A340}" type="datetime1">
              <a:rPr lang="en-GB" smtClean="0"/>
              <a:t>26/06/2024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B4422-1BD0-49AA-A557-07A4983101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67109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012ED-737D-436E-BD4B-A8CE738081A5}" type="datetime1">
              <a:rPr lang="en-GB" smtClean="0"/>
              <a:t>26/06/2024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B4422-1BD0-49AA-A557-07A4983101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62217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428626"/>
            <a:ext cx="105156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943100"/>
            <a:ext cx="10515600" cy="42338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ACDFFD40-2F34-4069-896E-C09CFCBCAE6A}" type="datetime1">
              <a:rPr lang="en-GB" smtClean="0"/>
              <a:t>26/06/2024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88DB4422-1BD0-49AA-A557-07A49831017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94869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9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eg"/><Relationship Id="rId3" Type="http://schemas.openxmlformats.org/officeDocument/2006/relationships/image" Target="../media/image5.jpeg"/><Relationship Id="rId7" Type="http://schemas.openxmlformats.org/officeDocument/2006/relationships/image" Target="../media/image9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6754F97-F3E9-414E-9313-33D505BA1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2766" y="1685417"/>
            <a:ext cx="11102109" cy="2151063"/>
          </a:xfrm>
        </p:spPr>
        <p:txBody>
          <a:bodyPr>
            <a:noAutofit/>
          </a:bodyPr>
          <a:lstStyle/>
          <a:p>
            <a:r>
              <a:rPr lang="en-US" sz="4000" dirty="0"/>
              <a:t>From Crisis to Opportunity: A Google Trends Analysis of Global Interest in Distance Education Tools </a:t>
            </a:r>
            <a:br>
              <a:rPr lang="en-US" sz="4000" dirty="0"/>
            </a:br>
            <a:r>
              <a:rPr lang="en-US" sz="4000" dirty="0"/>
              <a:t>During and Post the COVID-19 Pandemic</a:t>
            </a:r>
            <a:endParaRPr lang="es-ES" sz="4000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A20E526-B6D9-426E-8E94-95DDF899F3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52694"/>
            <a:ext cx="9144000" cy="2239460"/>
          </a:xfrm>
        </p:spPr>
        <p:txBody>
          <a:bodyPr>
            <a:normAutofit fontScale="55000" lnSpcReduction="20000"/>
          </a:bodyPr>
          <a:lstStyle/>
          <a:p>
            <a:endParaRPr lang="en-US" dirty="0"/>
          </a:p>
          <a:p>
            <a:endParaRPr lang="en-US" dirty="0"/>
          </a:p>
          <a:p>
            <a:r>
              <a:rPr lang="en-US" sz="4600" b="1" dirty="0"/>
              <a:t>Priyanga Dilini Talagala </a:t>
            </a:r>
          </a:p>
          <a:p>
            <a:r>
              <a:rPr lang="en-US" sz="3300" dirty="0"/>
              <a:t>Senior Lecturer </a:t>
            </a:r>
          </a:p>
          <a:p>
            <a:r>
              <a:rPr lang="en-US" sz="3300" dirty="0"/>
              <a:t>Department of Computational Mathematics</a:t>
            </a:r>
          </a:p>
          <a:p>
            <a:r>
              <a:rPr lang="en-US" sz="3300" dirty="0"/>
              <a:t> University of Moratuwa, Sri Lanka</a:t>
            </a:r>
          </a:p>
          <a:p>
            <a:r>
              <a:rPr lang="en-US" sz="3300" dirty="0">
                <a:solidFill>
                  <a:schemeClr val="tx1"/>
                </a:solidFill>
              </a:rPr>
              <a:t>June 28, 2024</a:t>
            </a:r>
          </a:p>
          <a:p>
            <a:endParaRPr lang="es-ES" dirty="0"/>
          </a:p>
        </p:txBody>
      </p:sp>
      <p:pic>
        <p:nvPicPr>
          <p:cNvPr id="1028" name="Picture 4" descr="RETINA">
            <a:extLst>
              <a:ext uri="{FF2B5EF4-FFF2-40B4-BE49-F238E27FC236}">
                <a16:creationId xmlns:a16="http://schemas.microsoft.com/office/drawing/2014/main" id="{9B5170E0-1B4E-E17B-3C00-8C2B3377AE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7368" y="4826084"/>
            <a:ext cx="1560967" cy="1560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66915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DF37F0-C87E-1B0C-8E2A-9541CF893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B4422-1BD0-49AA-A557-07A49831017A}" type="slidenum">
              <a:rPr lang="en-GB" smtClean="0"/>
              <a:t>10</a:t>
            </a:fld>
            <a:endParaRPr lang="en-GB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D77CAC71-B20F-DD55-2119-9BBB3CD859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2925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679B59A-FF06-CD5A-DC4F-58E80E9454B1}"/>
              </a:ext>
            </a:extLst>
          </p:cNvPr>
          <p:cNvSpPr txBox="1"/>
          <p:nvPr/>
        </p:nvSpPr>
        <p:spPr>
          <a:xfrm>
            <a:off x="8423564" y="642079"/>
            <a:ext cx="3602181" cy="132343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600" dirty="0"/>
              <a:t>UNESCO (2020). Distance learning solutions. [Online; accessed 13-May-2020]. https://en.</a:t>
            </a:r>
          </a:p>
          <a:p>
            <a:r>
              <a:rPr lang="en-US" sz="1600" dirty="0"/>
              <a:t>unesco.org/covid19/</a:t>
            </a:r>
            <a:r>
              <a:rPr lang="en-US" sz="1600" dirty="0" err="1"/>
              <a:t>educationresponse</a:t>
            </a:r>
            <a:r>
              <a:rPr lang="en-US" sz="1600" dirty="0"/>
              <a:t>/solutions</a:t>
            </a:r>
          </a:p>
        </p:txBody>
      </p:sp>
    </p:spTree>
    <p:extLst>
      <p:ext uri="{BB962C8B-B14F-4D97-AF65-F5344CB8AC3E}">
        <p14:creationId xmlns:p14="http://schemas.microsoft.com/office/powerpoint/2010/main" val="38779300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64D8D-80CD-9196-2102-CC57A5BA60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286" y="348609"/>
            <a:ext cx="10515600" cy="670600"/>
          </a:xfrm>
        </p:spPr>
        <p:txBody>
          <a:bodyPr>
            <a:normAutofit/>
          </a:bodyPr>
          <a:lstStyle/>
          <a:p>
            <a:r>
              <a:rPr lang="en-US" sz="3600" dirty="0"/>
              <a:t>Google Trends Analysis in Distance Education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1CA40F-0300-5468-52AF-2E4DCD5BF3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2286" y="1143996"/>
            <a:ext cx="10515600" cy="508756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400" b="1" dirty="0"/>
              <a:t>Google Trends: </a:t>
            </a:r>
            <a:r>
              <a:rPr lang="en-US" sz="2400" dirty="0"/>
              <a:t>An open-source web analytics tool offering insights into internet search </a:t>
            </a:r>
            <a:r>
              <a:rPr lang="en-US" sz="2400" dirty="0" err="1"/>
              <a:t>behaviour</a:t>
            </a:r>
            <a:r>
              <a:rPr lang="en-US" sz="2400" dirty="0"/>
              <a:t>.</a:t>
            </a:r>
          </a:p>
          <a:p>
            <a:r>
              <a:rPr lang="en-US" sz="2400" dirty="0"/>
              <a:t>Provides relative search volume scaled from 0 to 100, indicating interest relative to the highest point in the series for the chosen region and time.</a:t>
            </a:r>
          </a:p>
          <a:p>
            <a:r>
              <a:rPr lang="en-US" sz="2400" dirty="0"/>
              <a:t> A value of 100 indicates the peak popularity of a term within the specified time frame.</a:t>
            </a:r>
          </a:p>
          <a:p>
            <a:pPr marL="0" indent="0">
              <a:buNone/>
            </a:pPr>
            <a:endParaRPr lang="en-US" sz="2400" dirty="0"/>
          </a:p>
          <a:p>
            <a:pPr>
              <a:lnSpc>
                <a:spcPct val="100000"/>
              </a:lnSpc>
            </a:pPr>
            <a:r>
              <a:rPr lang="en-US" sz="2400" b="1" dirty="0"/>
              <a:t>Objective: </a:t>
            </a:r>
            <a:r>
              <a:rPr lang="en-US" sz="2400" dirty="0"/>
              <a:t>To explore if Google Trends </a:t>
            </a:r>
            <a:r>
              <a:rPr lang="en-US" sz="2400" dirty="0" err="1"/>
              <a:t>searcg</a:t>
            </a:r>
            <a:r>
              <a:rPr lang="en-US" sz="2400" dirty="0"/>
              <a:t> queries can be used as a </a:t>
            </a:r>
            <a:r>
              <a:rPr lang="en-US" sz="2400" dirty="0" err="1"/>
              <a:t>a</a:t>
            </a:r>
            <a:r>
              <a:rPr lang="en-US" sz="2400" dirty="0"/>
              <a:t> proxy to quantify the popularity and public interest in various distance education options during and post the COVID-19 pandemic.</a:t>
            </a:r>
          </a:p>
          <a:p>
            <a:pPr>
              <a:lnSpc>
                <a:spcPct val="100000"/>
              </a:lnSpc>
            </a:pP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632972-B0AD-4D07-090C-35023819A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B4422-1BD0-49AA-A557-07A49831017A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5350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606FCF-4856-A2F3-D84A-2FCF53309F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60315"/>
            <a:ext cx="10515600" cy="5116647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b="1" dirty="0"/>
              <a:t>Timeframe:</a:t>
            </a:r>
            <a:r>
              <a:rPr lang="en-US" sz="2400" dirty="0"/>
              <a:t> December 2019 to April 2024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b="1" dirty="0"/>
              <a:t>Key Questions:</a:t>
            </a:r>
            <a:endParaRPr lang="en-US" sz="2400" dirty="0"/>
          </a:p>
          <a:p>
            <a:pPr marL="742950"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What solutions have emerged to meet the demands of distance education during and post COVID-19? </a:t>
            </a:r>
            <a:r>
              <a:rPr lang="en-US" dirty="0">
                <a:solidFill>
                  <a:srgbClr val="FF0000"/>
                </a:solidFill>
              </a:rPr>
              <a:t>(Emergent Solutions)</a:t>
            </a:r>
          </a:p>
          <a:p>
            <a:pPr marL="742950"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Which distance learning solutions have garnered widespread attention and public interest? </a:t>
            </a:r>
            <a:r>
              <a:rPr lang="en-US" dirty="0">
                <a:solidFill>
                  <a:srgbClr val="FF0000"/>
                </a:solidFill>
              </a:rPr>
              <a:t>(Public Interest)</a:t>
            </a:r>
          </a:p>
          <a:p>
            <a:pPr marL="285750" indent="-285750">
              <a:lnSpc>
                <a:spcPct val="100000"/>
              </a:lnSpc>
            </a:pPr>
            <a:r>
              <a:rPr lang="en-US" sz="2400" dirty="0"/>
              <a:t>Selected search terms based on UNESCO's list of distance learning solutions (UNESCO, 2020).</a:t>
            </a:r>
          </a:p>
          <a:p>
            <a:pPr marL="285750" indent="-285750">
              <a:lnSpc>
                <a:spcPct val="100000"/>
              </a:lnSpc>
            </a:pPr>
            <a:r>
              <a:rPr lang="en-US" sz="2400" dirty="0"/>
              <a:t>Concentrated on the education category to improve data relevance and accuracy (Vaughan &amp; Romero‐</a:t>
            </a:r>
            <a:r>
              <a:rPr lang="en-US" sz="2400" dirty="0" err="1"/>
              <a:t>Frías</a:t>
            </a:r>
            <a:r>
              <a:rPr lang="en-US" sz="2400" dirty="0"/>
              <a:t>, 2014).</a:t>
            </a:r>
          </a:p>
          <a:p>
            <a:r>
              <a:rPr lang="en-US" sz="2400" dirty="0"/>
              <a:t>Avoided acronyms to prevent confusion, focusing on specific tools and techniques in the market (Vaughan &amp; Romero-Frias, 2014).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475CC0-0C02-3F13-D7F0-9F0D460AB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B4422-1BD0-49AA-A557-07A49831017A}" type="slidenum">
              <a:rPr lang="en-GB" smtClean="0"/>
              <a:t>12</a:t>
            </a:fld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DA4A5A-447E-6664-28BD-430F30E9A554}"/>
              </a:ext>
            </a:extLst>
          </p:cNvPr>
          <p:cNvSpPr txBox="1"/>
          <p:nvPr/>
        </p:nvSpPr>
        <p:spPr>
          <a:xfrm>
            <a:off x="838200" y="253180"/>
            <a:ext cx="9326393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0" dirty="0"/>
              <a:t>Google Trends Analysis in Distance Education</a:t>
            </a:r>
          </a:p>
        </p:txBody>
      </p:sp>
    </p:spTree>
    <p:extLst>
      <p:ext uri="{BB962C8B-B14F-4D97-AF65-F5344CB8AC3E}">
        <p14:creationId xmlns:p14="http://schemas.microsoft.com/office/powerpoint/2010/main" val="2300704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E675C4-B1E7-78FE-0673-7A12AAC790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736" y="136525"/>
            <a:ext cx="10515600" cy="777604"/>
          </a:xfrm>
        </p:spPr>
        <p:txBody>
          <a:bodyPr>
            <a:normAutofit/>
          </a:bodyPr>
          <a:lstStyle/>
          <a:p>
            <a:r>
              <a:rPr lang="en-US" sz="3200" dirty="0"/>
              <a:t>Segmentation of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1F7283-B048-F3F7-C900-B6CD40FEA0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43634"/>
            <a:ext cx="10515600" cy="49707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Digital learning management systems</a:t>
            </a:r>
          </a:p>
          <a:p>
            <a:r>
              <a:rPr lang="en-US" dirty="0"/>
              <a:t>Systems designed for basic mobile phone usage</a:t>
            </a:r>
          </a:p>
          <a:p>
            <a:r>
              <a:rPr lang="en-US" dirty="0"/>
              <a:t>Systems with strong offline </a:t>
            </a:r>
            <a:r>
              <a:rPr lang="en-US" dirty="0" err="1"/>
              <a:t>fucntionalities</a:t>
            </a:r>
            <a:endParaRPr lang="en-US" dirty="0"/>
          </a:p>
          <a:p>
            <a:r>
              <a:rPr lang="en-US" dirty="0"/>
              <a:t>Massive Open Online Course (MOOC) platforms</a:t>
            </a:r>
          </a:p>
          <a:p>
            <a:r>
              <a:rPr lang="en-US" dirty="0"/>
              <a:t>Self-directed learning resources</a:t>
            </a:r>
          </a:p>
          <a:p>
            <a:r>
              <a:rPr lang="en-US" dirty="0"/>
              <a:t>Mobile reading apps</a:t>
            </a:r>
          </a:p>
          <a:p>
            <a:r>
              <a:rPr lang="en-US" dirty="0"/>
              <a:t>Collaboration platforms facilitating live-video communication</a:t>
            </a:r>
          </a:p>
          <a:p>
            <a:r>
              <a:rPr lang="en-US" dirty="0"/>
              <a:t>Tools for educators to create digital learning content</a:t>
            </a:r>
          </a:p>
          <a:p>
            <a:r>
              <a:rPr lang="en-US" dirty="0"/>
              <a:t>External repositories of distance learning solutions</a:t>
            </a:r>
          </a:p>
          <a:p>
            <a:r>
              <a:rPr lang="en-US" dirty="0"/>
              <a:t>Tools for Online proctoring</a:t>
            </a:r>
          </a:p>
          <a:p>
            <a:r>
              <a:rPr lang="en-US" dirty="0"/>
              <a:t>Psychosocial support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F2ACF0-D638-7CA0-90A5-74AF93E53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B4422-1BD0-49AA-A557-07A49831017A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43548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1A536-E3FC-E385-0512-587FE5502E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553" y="0"/>
            <a:ext cx="10515600" cy="1371600"/>
          </a:xfrm>
        </p:spPr>
        <p:txBody>
          <a:bodyPr>
            <a:normAutofit/>
          </a:bodyPr>
          <a:lstStyle/>
          <a:p>
            <a:r>
              <a:rPr lang="en-US" sz="3000" dirty="0"/>
              <a:t>Handling Google Trends Query Limitations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08D7A1-51F7-5B75-BEEC-C6286DBEC2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5552" y="1312069"/>
            <a:ext cx="10778247" cy="4233862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2600" dirty="0"/>
              <a:t>In Google trends, it is possible to search for only up to five queries at a time. </a:t>
            </a:r>
          </a:p>
          <a:p>
            <a:pPr>
              <a:lnSpc>
                <a:spcPct val="100000"/>
              </a:lnSpc>
            </a:pPr>
            <a:r>
              <a:rPr lang="en-US" sz="2600" dirty="0"/>
              <a:t>Under each segmentation, we entered up to five distance learning tools at a time and recorded their relative ranking scores. </a:t>
            </a:r>
          </a:p>
          <a:p>
            <a:pPr>
              <a:lnSpc>
                <a:spcPct val="100000"/>
              </a:lnSpc>
            </a:pPr>
            <a:r>
              <a:rPr lang="en-US" sz="2600" dirty="0"/>
              <a:t>An iterative pairwise comparison was used to identify tool with the highest relative ranking score during the study period.</a:t>
            </a:r>
          </a:p>
          <a:p>
            <a:pPr>
              <a:lnSpc>
                <a:spcPct val="100000"/>
              </a:lnSpc>
            </a:pPr>
            <a:r>
              <a:rPr lang="en-US" sz="2600" dirty="0"/>
              <a:t>Used this highest-ranked tool as a reference point for obtaining the relative ranking scores of other tools.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F830F8-D90E-D75D-745D-FA7C63BD0F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B4422-1BD0-49AA-A557-07A49831017A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0682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45968A-C287-2D3D-4598-7C2FB30053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B4422-1BD0-49AA-A557-07A49831017A}" type="slidenum">
              <a:rPr lang="en-GB" smtClean="0"/>
              <a:t>15</a:t>
            </a:fld>
            <a:endParaRPr lang="en-GB"/>
          </a:p>
        </p:txBody>
      </p:sp>
      <p:pic>
        <p:nvPicPr>
          <p:cNvPr id="7" name="Picture 6" descr="A graph showing a number of data&#10;&#10;Description automatically generated with medium confidence">
            <a:extLst>
              <a:ext uri="{FF2B5EF4-FFF2-40B4-BE49-F238E27FC236}">
                <a16:creationId xmlns:a16="http://schemas.microsoft.com/office/drawing/2014/main" id="{0D4940DB-ACCF-1835-E8F2-567DA8E2E8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9418" y="136524"/>
            <a:ext cx="8073957" cy="6089177"/>
          </a:xfrm>
          <a:prstGeom prst="rect">
            <a:avLst/>
          </a:prstGeom>
        </p:spPr>
      </p:pic>
      <p:pic>
        <p:nvPicPr>
          <p:cNvPr id="3074" name="Picture 2" descr="Benefits of Using LMS for Schools and RTOs | Didasko Learning Resources">
            <a:extLst>
              <a:ext uri="{FF2B5EF4-FFF2-40B4-BE49-F238E27FC236}">
                <a16:creationId xmlns:a16="http://schemas.microsoft.com/office/drawing/2014/main" id="{F0E35A76-493C-BB63-F933-7BFB4A3A5B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21013" y="-51189"/>
            <a:ext cx="4289899" cy="6407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D43D0F7-B61D-CA4B-476F-DCC621C09FAA}"/>
              </a:ext>
            </a:extLst>
          </p:cNvPr>
          <p:cNvSpPr txBox="1"/>
          <p:nvPr/>
        </p:nvSpPr>
        <p:spPr>
          <a:xfrm>
            <a:off x="108625" y="5648620"/>
            <a:ext cx="3587886" cy="577081"/>
          </a:xfrm>
          <a:prstGeom prst="rect">
            <a:avLst/>
          </a:prstGeom>
          <a:solidFill>
            <a:srgbClr val="FFFFFF">
              <a:alpha val="43137"/>
            </a:srgbClr>
          </a:solidFill>
        </p:spPr>
        <p:txBody>
          <a:bodyPr wrap="square">
            <a:spAutoFit/>
          </a:bodyPr>
          <a:lstStyle/>
          <a:p>
            <a:r>
              <a:rPr lang="en-US" sz="1050" dirty="0"/>
              <a:t>Image Source: https://www.didasko-online.com/wp-content/uploads/2022/09/LMS-and-learning-icons-with-man-using-computer-as-background.jpg</a:t>
            </a:r>
          </a:p>
        </p:txBody>
      </p:sp>
    </p:spTree>
    <p:extLst>
      <p:ext uri="{BB962C8B-B14F-4D97-AF65-F5344CB8AC3E}">
        <p14:creationId xmlns:p14="http://schemas.microsoft.com/office/powerpoint/2010/main" val="17580826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5A99A9-DA91-FB82-F1C1-11B3E3844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B4422-1BD0-49AA-A557-07A49831017A}" type="slidenum">
              <a:rPr lang="en-GB" smtClean="0"/>
              <a:t>16</a:t>
            </a:fld>
            <a:endParaRPr lang="en-GB"/>
          </a:p>
        </p:txBody>
      </p:sp>
      <p:pic>
        <p:nvPicPr>
          <p:cNvPr id="6" name="Picture 5" descr="A graph of a course&#10;&#10;Description automatically generated">
            <a:extLst>
              <a:ext uri="{FF2B5EF4-FFF2-40B4-BE49-F238E27FC236}">
                <a16:creationId xmlns:a16="http://schemas.microsoft.com/office/drawing/2014/main" id="{AA896708-D204-DE60-CF01-C1066742E9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7523" y="136525"/>
            <a:ext cx="7808726" cy="5719527"/>
          </a:xfrm>
          <a:prstGeom prst="rect">
            <a:avLst/>
          </a:prstGeom>
        </p:spPr>
      </p:pic>
      <p:pic>
        <p:nvPicPr>
          <p:cNvPr id="12290" name="Picture 2" descr="What You Need to Know About online Education and How to Launch Your First  Online Course - IntelligentHQ">
            <a:extLst>
              <a:ext uri="{FF2B5EF4-FFF2-40B4-BE49-F238E27FC236}">
                <a16:creationId xmlns:a16="http://schemas.microsoft.com/office/drawing/2014/main" id="{D237641B-2EEE-44B8-950F-0A5112D115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39"/>
          <a:stretch/>
        </p:blipFill>
        <p:spPr bwMode="auto">
          <a:xfrm>
            <a:off x="0" y="0"/>
            <a:ext cx="3939702" cy="6356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3C81A47-C4F4-1B73-134C-BEB21A55041B}"/>
              </a:ext>
            </a:extLst>
          </p:cNvPr>
          <p:cNvSpPr txBox="1"/>
          <p:nvPr/>
        </p:nvSpPr>
        <p:spPr>
          <a:xfrm>
            <a:off x="365751" y="5664208"/>
            <a:ext cx="3107176" cy="577081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square">
            <a:spAutoFit/>
          </a:bodyPr>
          <a:lstStyle/>
          <a:p>
            <a:r>
              <a:rPr lang="en-US" sz="1050" dirty="0"/>
              <a:t>Image Source: https://www.intelligenthq.com/wp-content/uploads/2018/06/Online-course-certificates.jpg</a:t>
            </a:r>
          </a:p>
        </p:txBody>
      </p:sp>
    </p:spTree>
    <p:extLst>
      <p:ext uri="{BB962C8B-B14F-4D97-AF65-F5344CB8AC3E}">
        <p14:creationId xmlns:p14="http://schemas.microsoft.com/office/powerpoint/2010/main" val="20779950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607D4E-9D7E-407B-2F4E-A7814123B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B4422-1BD0-49AA-A557-07A49831017A}" type="slidenum">
              <a:rPr lang="en-GB" smtClean="0"/>
              <a:t>17</a:t>
            </a:fld>
            <a:endParaRPr lang="en-GB"/>
          </a:p>
        </p:txBody>
      </p:sp>
      <p:pic>
        <p:nvPicPr>
          <p:cNvPr id="6" name="Picture 5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8575CB78-FC6D-DEAD-F913-EA6163DDCE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7361" y="272375"/>
            <a:ext cx="7830928" cy="5642042"/>
          </a:xfrm>
          <a:prstGeom prst="rect">
            <a:avLst/>
          </a:prstGeom>
        </p:spPr>
      </p:pic>
      <p:pic>
        <p:nvPicPr>
          <p:cNvPr id="5126" name="Picture 6" descr="The lack of training for teachers in the use of new technologies: Why is  our education">
            <a:extLst>
              <a:ext uri="{FF2B5EF4-FFF2-40B4-BE49-F238E27FC236}">
                <a16:creationId xmlns:a16="http://schemas.microsoft.com/office/drawing/2014/main" id="{1C6954DB-A05C-EB18-05DA-B7EE0538CB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83" t="-1473" r="47455"/>
          <a:stretch/>
        </p:blipFill>
        <p:spPr bwMode="auto">
          <a:xfrm>
            <a:off x="0" y="-126460"/>
            <a:ext cx="3861881" cy="6482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BA679EF-2D35-120B-385A-B71098D6036D}"/>
              </a:ext>
            </a:extLst>
          </p:cNvPr>
          <p:cNvSpPr txBox="1"/>
          <p:nvPr/>
        </p:nvSpPr>
        <p:spPr>
          <a:xfrm>
            <a:off x="81064" y="5940851"/>
            <a:ext cx="3518170" cy="415498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square">
            <a:spAutoFit/>
          </a:bodyPr>
          <a:lstStyle/>
          <a:p>
            <a:r>
              <a:rPr lang="en-US" sz="1050" dirty="0"/>
              <a:t>Image Source: https://www.linkedin.com/pulse/lack-training-teachers-use-new-technologies-why-our-education-/</a:t>
            </a:r>
          </a:p>
        </p:txBody>
      </p:sp>
    </p:spTree>
    <p:extLst>
      <p:ext uri="{BB962C8B-B14F-4D97-AF65-F5344CB8AC3E}">
        <p14:creationId xmlns:p14="http://schemas.microsoft.com/office/powerpoint/2010/main" val="5298654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19AFD9-A877-FCBB-8EDD-7E995B9D8F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B4422-1BD0-49AA-A557-07A49831017A}" type="slidenum">
              <a:rPr lang="en-GB" smtClean="0"/>
              <a:t>18</a:t>
            </a:fld>
            <a:endParaRPr lang="en-GB"/>
          </a:p>
        </p:txBody>
      </p:sp>
      <p:pic>
        <p:nvPicPr>
          <p:cNvPr id="6" name="Picture 5" descr="A graph of a graph showing different types of data&#10;&#10;Description automatically generated with medium confidence">
            <a:extLst>
              <a:ext uri="{FF2B5EF4-FFF2-40B4-BE49-F238E27FC236}">
                <a16:creationId xmlns:a16="http://schemas.microsoft.com/office/drawing/2014/main" id="{20BC3A88-3EF1-A1C9-FF16-F3C1B115DA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1323" y="285745"/>
            <a:ext cx="7898858" cy="5618945"/>
          </a:xfrm>
          <a:prstGeom prst="rect">
            <a:avLst/>
          </a:prstGeom>
        </p:spPr>
      </p:pic>
      <p:pic>
        <p:nvPicPr>
          <p:cNvPr id="6148" name="Picture 4" descr="Self-Directed Learning: Unlock Your Educational Journey | AI Art Generator  | Easy-Peasy.AI">
            <a:extLst>
              <a:ext uri="{FF2B5EF4-FFF2-40B4-BE49-F238E27FC236}">
                <a16:creationId xmlns:a16="http://schemas.microsoft.com/office/drawing/2014/main" id="{6094752E-9E1E-5CBB-44DE-5E2C2E5642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66" r="26025"/>
          <a:stretch/>
        </p:blipFill>
        <p:spPr bwMode="auto">
          <a:xfrm>
            <a:off x="0" y="0"/>
            <a:ext cx="3941323" cy="6356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68C7A78-7663-F38D-E1AA-02976EBA993B}"/>
              </a:ext>
            </a:extLst>
          </p:cNvPr>
          <p:cNvSpPr txBox="1"/>
          <p:nvPr/>
        </p:nvSpPr>
        <p:spPr>
          <a:xfrm>
            <a:off x="235896" y="5690681"/>
            <a:ext cx="3013142" cy="577081"/>
          </a:xfrm>
          <a:prstGeom prst="rect">
            <a:avLst/>
          </a:prstGeom>
          <a:solidFill>
            <a:srgbClr val="FFFFFF">
              <a:alpha val="49020"/>
            </a:srgbClr>
          </a:solidFill>
        </p:spPr>
        <p:txBody>
          <a:bodyPr wrap="square">
            <a:spAutoFit/>
          </a:bodyPr>
          <a:lstStyle/>
          <a:p>
            <a:r>
              <a:rPr lang="en-US" sz="1050" dirty="0"/>
              <a:t>Image Source: https://easy-peasy.ai/ai-image-generator/images/self-directed-learning-unlock-educational-journey</a:t>
            </a:r>
          </a:p>
        </p:txBody>
      </p:sp>
    </p:spTree>
    <p:extLst>
      <p:ext uri="{BB962C8B-B14F-4D97-AF65-F5344CB8AC3E}">
        <p14:creationId xmlns:p14="http://schemas.microsoft.com/office/powerpoint/2010/main" val="10328528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62868D-127B-E5F6-FB3E-7AC6B08FAB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B4422-1BD0-49AA-A557-07A49831017A}" type="slidenum">
              <a:rPr lang="en-GB" smtClean="0"/>
              <a:t>19</a:t>
            </a:fld>
            <a:endParaRPr lang="en-GB"/>
          </a:p>
        </p:txBody>
      </p:sp>
      <p:pic>
        <p:nvPicPr>
          <p:cNvPr id="6" name="Picture 5" descr="A graph showing a graph of different colored lines&#10;&#10;Description automatically generated with medium confidence">
            <a:extLst>
              <a:ext uri="{FF2B5EF4-FFF2-40B4-BE49-F238E27FC236}">
                <a16:creationId xmlns:a16="http://schemas.microsoft.com/office/drawing/2014/main" id="{7EDFAF0E-ACB5-B9A2-4A51-5A07DBDDC6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5617" y="255011"/>
            <a:ext cx="7749305" cy="5749047"/>
          </a:xfrm>
          <a:prstGeom prst="rect">
            <a:avLst/>
          </a:prstGeom>
        </p:spPr>
      </p:pic>
      <p:pic>
        <p:nvPicPr>
          <p:cNvPr id="7170" name="Picture 2" descr="Role of Education in the Modern World of Technologies | The Beer  Connoisseur®">
            <a:extLst>
              <a:ext uri="{FF2B5EF4-FFF2-40B4-BE49-F238E27FC236}">
                <a16:creationId xmlns:a16="http://schemas.microsoft.com/office/drawing/2014/main" id="{0036A358-571A-2E84-393F-3F7F31D0A4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279" r="5594"/>
          <a:stretch/>
        </p:blipFill>
        <p:spPr bwMode="auto">
          <a:xfrm>
            <a:off x="0" y="-48640"/>
            <a:ext cx="3871609" cy="6356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E6EFECD-C975-AA85-96DA-DA5E7C2ED6E7}"/>
              </a:ext>
            </a:extLst>
          </p:cNvPr>
          <p:cNvSpPr txBox="1"/>
          <p:nvPr/>
        </p:nvSpPr>
        <p:spPr>
          <a:xfrm>
            <a:off x="287370" y="5471769"/>
            <a:ext cx="3296867" cy="738664"/>
          </a:xfrm>
          <a:prstGeom prst="rect">
            <a:avLst/>
          </a:prstGeom>
          <a:solidFill>
            <a:srgbClr val="FFFFFF">
              <a:alpha val="45098"/>
            </a:srgbClr>
          </a:solidFill>
        </p:spPr>
        <p:txBody>
          <a:bodyPr wrap="square">
            <a:spAutoFit/>
          </a:bodyPr>
          <a:lstStyle/>
          <a:p>
            <a:r>
              <a:rPr lang="en-US" sz="1050" dirty="0"/>
              <a:t>Image Source: https://beerconnoisseur.com/sites/default/files/blogs/2022/role_of_education_in_the_modern_world_of_technologies/remote-working-1024x681-1-900x599-1.jpg</a:t>
            </a:r>
          </a:p>
        </p:txBody>
      </p:sp>
    </p:spTree>
    <p:extLst>
      <p:ext uri="{BB962C8B-B14F-4D97-AF65-F5344CB8AC3E}">
        <p14:creationId xmlns:p14="http://schemas.microsoft.com/office/powerpoint/2010/main" val="32483228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978CB848-C9E1-AC70-1268-C672A85150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654" y="1634227"/>
            <a:ext cx="2471485" cy="2735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3DAC979-6D96-3951-B68B-4A713336D0CF}"/>
              </a:ext>
            </a:extLst>
          </p:cNvPr>
          <p:cNvSpPr txBox="1"/>
          <p:nvPr/>
        </p:nvSpPr>
        <p:spPr>
          <a:xfrm>
            <a:off x="2305563" y="4430352"/>
            <a:ext cx="338781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Priyanga Dilini Talagala</a:t>
            </a:r>
          </a:p>
          <a:p>
            <a:pPr algn="ctr"/>
            <a:r>
              <a:rPr lang="en-US" dirty="0"/>
              <a:t>PhD (Monash)</a:t>
            </a:r>
          </a:p>
          <a:p>
            <a:r>
              <a:rPr lang="en-US" dirty="0"/>
              <a:t>            </a:t>
            </a:r>
            <a:r>
              <a:rPr lang="en-US" sz="2400" b="1" dirty="0" err="1"/>
              <a:t>prital.netlify.app</a:t>
            </a:r>
            <a:endParaRPr lang="en-US" sz="2400" b="1" dirty="0"/>
          </a:p>
          <a:p>
            <a:pPr algn="ctr"/>
            <a:r>
              <a:rPr lang="en-US" b="0" i="0" dirty="0">
                <a:solidFill>
                  <a:srgbClr val="272822"/>
                </a:solidFill>
                <a:effectLst/>
                <a:highlight>
                  <a:srgbClr val="FFFFFF"/>
                </a:highlight>
                <a:latin typeface="Montserrat" panose="00000500000000000000" pitchFamily="2" charset="0"/>
              </a:rPr>
              <a:t>                     </a:t>
            </a:r>
            <a:r>
              <a:rPr lang="en-US" sz="4000" i="0" dirty="0" err="1">
                <a:solidFill>
                  <a:srgbClr val="272822"/>
                </a:solidFill>
                <a:effectLst/>
                <a:highlight>
                  <a:srgbClr val="FFFFFF"/>
                </a:highlight>
              </a:rPr>
              <a:t>pridiltal</a:t>
            </a:r>
            <a:endParaRPr lang="en-US" sz="4000" dirty="0"/>
          </a:p>
        </p:txBody>
      </p:sp>
      <p:pic>
        <p:nvPicPr>
          <p:cNvPr id="1028" name="Picture 4" descr="Avatar">
            <a:extLst>
              <a:ext uri="{FF2B5EF4-FFF2-40B4-BE49-F238E27FC236}">
                <a16:creationId xmlns:a16="http://schemas.microsoft.com/office/drawing/2014/main" id="{9E6FB101-3BA7-A7B7-B063-75D3FC652C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2758" y="1581198"/>
            <a:ext cx="2858385" cy="2858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AB7BFDC-AFF5-A4F6-F001-40588B2E81E1}"/>
              </a:ext>
            </a:extLst>
          </p:cNvPr>
          <p:cNvSpPr txBox="1"/>
          <p:nvPr/>
        </p:nvSpPr>
        <p:spPr>
          <a:xfrm>
            <a:off x="6756761" y="4453853"/>
            <a:ext cx="3512425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Thiyanga</a:t>
            </a:r>
            <a:r>
              <a:rPr lang="en-US" dirty="0"/>
              <a:t> S. Talagala</a:t>
            </a:r>
          </a:p>
          <a:p>
            <a:pPr algn="ctr"/>
            <a:r>
              <a:rPr lang="en-US" dirty="0"/>
              <a:t>PhD (Monash)</a:t>
            </a:r>
          </a:p>
          <a:p>
            <a:r>
              <a:rPr lang="en-US" sz="2000" b="1" dirty="0"/>
              <a:t>            </a:t>
            </a:r>
            <a:r>
              <a:rPr lang="en-US" sz="2400" b="1" dirty="0" err="1"/>
              <a:t>thiyanga.netlify.app</a:t>
            </a:r>
            <a:endParaRPr lang="en-US" sz="2400" b="1" dirty="0"/>
          </a:p>
          <a:p>
            <a:pPr algn="ctr"/>
            <a:r>
              <a:rPr lang="en-US" dirty="0"/>
              <a:t>                              </a:t>
            </a:r>
            <a:r>
              <a:rPr lang="en-US" sz="4000" b="0" i="0" dirty="0" err="1">
                <a:solidFill>
                  <a:srgbClr val="272822"/>
                </a:solidFill>
                <a:effectLst/>
                <a:highlight>
                  <a:srgbClr val="FFFFFF"/>
                </a:highlight>
              </a:rPr>
              <a:t>thiyangt</a:t>
            </a:r>
            <a:endParaRPr lang="en-US" sz="4000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032" name="Picture 8" descr="Premium PSD | Black brand new twitter x logo icon">
            <a:extLst>
              <a:ext uri="{FF2B5EF4-FFF2-40B4-BE49-F238E27FC236}">
                <a16:creationId xmlns:a16="http://schemas.microsoft.com/office/drawing/2014/main" id="{58BAC591-4EDC-09EB-0AE4-D27EA2B18F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9696" y="5518182"/>
            <a:ext cx="419481" cy="419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1E113871-720A-A73E-D419-4C9FD414E2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9682" y="5532946"/>
            <a:ext cx="372872" cy="362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Premium PSD | Black brand new twitter x logo icon">
            <a:extLst>
              <a:ext uri="{FF2B5EF4-FFF2-40B4-BE49-F238E27FC236}">
                <a16:creationId xmlns:a16="http://schemas.microsoft.com/office/drawing/2014/main" id="{9FDA7AD1-B184-B393-E7EB-4EF83D8E1A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2057" y="5518183"/>
            <a:ext cx="419481" cy="419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2">
            <a:extLst>
              <a:ext uri="{FF2B5EF4-FFF2-40B4-BE49-F238E27FC236}">
                <a16:creationId xmlns:a16="http://schemas.microsoft.com/office/drawing/2014/main" id="{51BF6FE8-747B-9896-8ABF-14221E7F93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7705" y="5546460"/>
            <a:ext cx="372872" cy="362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08B25AB-76D0-89D2-CC7C-AB746BF2D708}"/>
              </a:ext>
            </a:extLst>
          </p:cNvPr>
          <p:cNvSpPr txBox="1"/>
          <p:nvPr/>
        </p:nvSpPr>
        <p:spPr>
          <a:xfrm>
            <a:off x="785581" y="132062"/>
            <a:ext cx="100302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Data and codes available at</a:t>
            </a:r>
            <a:r>
              <a:rPr lang="en-US" sz="2400" dirty="0">
                <a:solidFill>
                  <a:srgbClr val="C00000"/>
                </a:solidFill>
              </a:rPr>
              <a:t>: https://github.com/pridiltal/CARMA2024_Analysis</a:t>
            </a:r>
          </a:p>
        </p:txBody>
      </p:sp>
      <p:pic>
        <p:nvPicPr>
          <p:cNvPr id="1038" name="Picture 14" descr="World wide web - Free web icons">
            <a:extLst>
              <a:ext uri="{FF2B5EF4-FFF2-40B4-BE49-F238E27FC236}">
                <a16:creationId xmlns:a16="http://schemas.microsoft.com/office/drawing/2014/main" id="{C065F86A-35C9-0C19-C924-699FDD7B0F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3653" y="5110006"/>
            <a:ext cx="270164" cy="270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 descr="World wide web - Free web icons">
            <a:extLst>
              <a:ext uri="{FF2B5EF4-FFF2-40B4-BE49-F238E27FC236}">
                <a16:creationId xmlns:a16="http://schemas.microsoft.com/office/drawing/2014/main" id="{688E0BC9-562B-0A30-9EAB-9944F3E5E4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6674" y="5079993"/>
            <a:ext cx="270164" cy="270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044A5B5-EE44-FEFD-5E76-A8B4DD165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B4422-1BD0-49AA-A557-07A49831017A}" type="slidenum">
              <a:rPr lang="en-GB" smtClean="0"/>
              <a:t>2</a:t>
            </a:fld>
            <a:endParaRPr lang="en-GB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5E64A18-1DAF-F1F0-9BE5-70118B9CF2D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21957" y="5532008"/>
            <a:ext cx="429655" cy="46166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B13174A-5531-C5ED-78C2-1C10C16D33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82759" y="5532946"/>
            <a:ext cx="429655" cy="46166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FBC8FEC-7FB1-48E5-3239-3E0717BB1140}"/>
              </a:ext>
            </a:extLst>
          </p:cNvPr>
          <p:cNvSpPr txBox="1"/>
          <p:nvPr/>
        </p:nvSpPr>
        <p:spPr>
          <a:xfrm>
            <a:off x="3516118" y="685122"/>
            <a:ext cx="46685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Slides available at: </a:t>
            </a:r>
            <a:r>
              <a:rPr lang="en-US" sz="2400" dirty="0" err="1"/>
              <a:t>prital.netlify.app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5198127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CDE99D-6171-2480-0F4E-87397B8964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B4422-1BD0-49AA-A557-07A49831017A}" type="slidenum">
              <a:rPr lang="en-GB" smtClean="0"/>
              <a:t>20</a:t>
            </a:fld>
            <a:endParaRPr lang="en-GB"/>
          </a:p>
        </p:txBody>
      </p:sp>
      <p:pic>
        <p:nvPicPr>
          <p:cNvPr id="10" name="Picture 9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62FBF445-2987-D204-6D3E-829FD4B688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1335" y="369651"/>
            <a:ext cx="7928043" cy="5544765"/>
          </a:xfrm>
          <a:prstGeom prst="rect">
            <a:avLst/>
          </a:prstGeom>
        </p:spPr>
      </p:pic>
      <p:pic>
        <p:nvPicPr>
          <p:cNvPr id="8194" name="Picture 2" descr="Simulating the Classroom Experience with Zoom | Faculty Focus">
            <a:extLst>
              <a:ext uri="{FF2B5EF4-FFF2-40B4-BE49-F238E27FC236}">
                <a16:creationId xmlns:a16="http://schemas.microsoft.com/office/drawing/2014/main" id="{EAAB5FA3-4540-7673-D38C-53EB55D319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05" r="27286"/>
          <a:stretch/>
        </p:blipFill>
        <p:spPr bwMode="auto">
          <a:xfrm>
            <a:off x="0" y="0"/>
            <a:ext cx="3881336" cy="6356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B6BE211-6353-CDB0-E722-7F711EA3D40E}"/>
              </a:ext>
            </a:extLst>
          </p:cNvPr>
          <p:cNvSpPr txBox="1"/>
          <p:nvPr/>
        </p:nvSpPr>
        <p:spPr>
          <a:xfrm>
            <a:off x="265078" y="5545084"/>
            <a:ext cx="3480071" cy="738664"/>
          </a:xfrm>
          <a:prstGeom prst="rect">
            <a:avLst/>
          </a:prstGeom>
          <a:solidFill>
            <a:srgbClr val="FFFFFF">
              <a:alpha val="43922"/>
            </a:srgbClr>
          </a:solidFill>
        </p:spPr>
        <p:txBody>
          <a:bodyPr wrap="square">
            <a:spAutoFit/>
          </a:bodyPr>
          <a:lstStyle/>
          <a:p>
            <a:r>
              <a:rPr lang="en-US" sz="1050" dirty="0"/>
              <a:t>Image Source: https://s39613.pcdn.co/wp-content/uploads/2021/05/during-covid19-attractive-woman-gestures-during-virtual-meeting-with-picture-id1293927641.jpg</a:t>
            </a:r>
          </a:p>
        </p:txBody>
      </p:sp>
    </p:spTree>
    <p:extLst>
      <p:ext uri="{BB962C8B-B14F-4D97-AF65-F5344CB8AC3E}">
        <p14:creationId xmlns:p14="http://schemas.microsoft.com/office/powerpoint/2010/main" val="31601904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EE8DC8-4436-2EE5-A60B-2D308A7453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B4422-1BD0-49AA-A557-07A49831017A}" type="slidenum">
              <a:rPr lang="en-GB" smtClean="0"/>
              <a:t>21</a:t>
            </a:fld>
            <a:endParaRPr lang="en-GB"/>
          </a:p>
        </p:txBody>
      </p:sp>
      <p:pic>
        <p:nvPicPr>
          <p:cNvPr id="6" name="Picture 5" descr="A graph of a graph showing a number of classes&#10;&#10;Description automatically generated with medium confidence">
            <a:extLst>
              <a:ext uri="{FF2B5EF4-FFF2-40B4-BE49-F238E27FC236}">
                <a16:creationId xmlns:a16="http://schemas.microsoft.com/office/drawing/2014/main" id="{946DD2D0-6C7D-C0C3-7781-2CBC829643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7251" y="136525"/>
            <a:ext cx="7743218" cy="5826530"/>
          </a:xfrm>
          <a:prstGeom prst="rect">
            <a:avLst/>
          </a:prstGeom>
        </p:spPr>
      </p:pic>
      <p:pic>
        <p:nvPicPr>
          <p:cNvPr id="9218" name="Picture 2" descr="Is Remote Proctoring The Future Of Academia? - eLearning Industry">
            <a:extLst>
              <a:ext uri="{FF2B5EF4-FFF2-40B4-BE49-F238E27FC236}">
                <a16:creationId xmlns:a16="http://schemas.microsoft.com/office/drawing/2014/main" id="{5C9C46B5-DAF0-29C1-8633-462DA50999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62" r="5694"/>
          <a:stretch/>
        </p:blipFill>
        <p:spPr bwMode="auto">
          <a:xfrm>
            <a:off x="1" y="0"/>
            <a:ext cx="3881336" cy="6356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8B6118F-1078-8A87-74D7-83482A42BEA7}"/>
              </a:ext>
            </a:extLst>
          </p:cNvPr>
          <p:cNvSpPr txBox="1"/>
          <p:nvPr/>
        </p:nvSpPr>
        <p:spPr>
          <a:xfrm>
            <a:off x="150778" y="5674514"/>
            <a:ext cx="3657599" cy="577081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square">
            <a:spAutoFit/>
          </a:bodyPr>
          <a:lstStyle/>
          <a:p>
            <a:r>
              <a:rPr lang="en-US" sz="1050" dirty="0"/>
              <a:t>Image Source: https://cdn.elearningindustry.com/wp-content/uploads/2021/01/is-remote-proctoring-the-future-of-academia.png</a:t>
            </a:r>
          </a:p>
        </p:txBody>
      </p:sp>
    </p:spTree>
    <p:extLst>
      <p:ext uri="{BB962C8B-B14F-4D97-AF65-F5344CB8AC3E}">
        <p14:creationId xmlns:p14="http://schemas.microsoft.com/office/powerpoint/2010/main" val="21356370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C00501-17B1-210E-02D5-740B9A7DA0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B4422-1BD0-49AA-A557-07A49831017A}" type="slidenum">
              <a:rPr lang="en-GB" smtClean="0"/>
              <a:t>22</a:t>
            </a:fld>
            <a:endParaRPr lang="en-GB"/>
          </a:p>
        </p:txBody>
      </p:sp>
      <p:pic>
        <p:nvPicPr>
          <p:cNvPr id="10" name="Picture 9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6B8CF814-3EF3-C1AD-B33F-B6E701477C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3666" y="276748"/>
            <a:ext cx="7896258" cy="5807075"/>
          </a:xfrm>
          <a:prstGeom prst="rect">
            <a:avLst/>
          </a:prstGeom>
        </p:spPr>
      </p:pic>
      <p:pic>
        <p:nvPicPr>
          <p:cNvPr id="10242" name="Picture 2" descr="How to Succeed in Distance Education - Language Magazine">
            <a:extLst>
              <a:ext uri="{FF2B5EF4-FFF2-40B4-BE49-F238E27FC236}">
                <a16:creationId xmlns:a16="http://schemas.microsoft.com/office/drawing/2014/main" id="{BBC64B2E-4086-6890-ACAE-27E15F7E71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1"/>
            <a:ext cx="3843727" cy="6360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BABE517-45BE-B0C8-6CBF-3F1CE558C090}"/>
              </a:ext>
            </a:extLst>
          </p:cNvPr>
          <p:cNvSpPr txBox="1"/>
          <p:nvPr/>
        </p:nvSpPr>
        <p:spPr>
          <a:xfrm>
            <a:off x="49939" y="5872685"/>
            <a:ext cx="3793787" cy="415498"/>
          </a:xfrm>
          <a:prstGeom prst="rect">
            <a:avLst/>
          </a:prstGeom>
          <a:solidFill>
            <a:srgbClr val="FFFFFF">
              <a:alpha val="36078"/>
            </a:srgbClr>
          </a:solidFill>
        </p:spPr>
        <p:txBody>
          <a:bodyPr wrap="square">
            <a:spAutoFit/>
          </a:bodyPr>
          <a:lstStyle/>
          <a:p>
            <a:r>
              <a:rPr lang="en-US" sz="1050" dirty="0"/>
              <a:t>Image Source: https://www.languagemagazine.com/wp-content/uploads/2020/03/GettyImages-1174366520-300x174.jpg</a:t>
            </a:r>
          </a:p>
        </p:txBody>
      </p:sp>
    </p:spTree>
    <p:extLst>
      <p:ext uri="{BB962C8B-B14F-4D97-AF65-F5344CB8AC3E}">
        <p14:creationId xmlns:p14="http://schemas.microsoft.com/office/powerpoint/2010/main" val="29655105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4DC383-874F-C3FE-C146-BF38D67854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B4422-1BD0-49AA-A557-07A49831017A}" type="slidenum">
              <a:rPr lang="en-GB" smtClean="0"/>
              <a:t>23</a:t>
            </a:fld>
            <a:endParaRPr lang="en-GB"/>
          </a:p>
        </p:txBody>
      </p:sp>
      <p:pic>
        <p:nvPicPr>
          <p:cNvPr id="6" name="Picture 5" descr="A graph of a graph showing a strong offline function&#10;&#10;Description automatically generated">
            <a:extLst>
              <a:ext uri="{FF2B5EF4-FFF2-40B4-BE49-F238E27FC236}">
                <a16:creationId xmlns:a16="http://schemas.microsoft.com/office/drawing/2014/main" id="{6A3C81B6-99D3-FD55-D523-C4641F452B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2737" y="282102"/>
            <a:ext cx="7457731" cy="6074247"/>
          </a:xfrm>
          <a:prstGeom prst="rect">
            <a:avLst/>
          </a:prstGeom>
        </p:spPr>
      </p:pic>
      <p:pic>
        <p:nvPicPr>
          <p:cNvPr id="11266" name="Picture 2" descr="Designing a Mobile Application Architecture for Offline Use | by i.vikash |  Medium">
            <a:extLst>
              <a:ext uri="{FF2B5EF4-FFF2-40B4-BE49-F238E27FC236}">
                <a16:creationId xmlns:a16="http://schemas.microsoft.com/office/drawing/2014/main" id="{D6A20360-D78C-1903-29F4-A1383483C3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78" r="43723"/>
          <a:stretch/>
        </p:blipFill>
        <p:spPr bwMode="auto">
          <a:xfrm>
            <a:off x="0" y="8558"/>
            <a:ext cx="3973955" cy="6347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7B4130E-B477-808F-57E2-F825675BF115}"/>
              </a:ext>
            </a:extLst>
          </p:cNvPr>
          <p:cNvSpPr txBox="1"/>
          <p:nvPr/>
        </p:nvSpPr>
        <p:spPr>
          <a:xfrm>
            <a:off x="124233" y="5863030"/>
            <a:ext cx="3849722" cy="415498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square">
            <a:spAutoFit/>
          </a:bodyPr>
          <a:lstStyle/>
          <a:p>
            <a:r>
              <a:rPr lang="en-US" sz="1050" b="1" dirty="0"/>
              <a:t>Image Source: https://medium.com/@i.vikash/designing-a-mobile-application-architecture-for-offline-use-e03e7731f4f2</a:t>
            </a:r>
          </a:p>
        </p:txBody>
      </p:sp>
    </p:spTree>
    <p:extLst>
      <p:ext uri="{BB962C8B-B14F-4D97-AF65-F5344CB8AC3E}">
        <p14:creationId xmlns:p14="http://schemas.microsoft.com/office/powerpoint/2010/main" val="33608576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190385-EEC3-0F41-C00D-61F276C164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B4422-1BD0-49AA-A557-07A49831017A}" type="slidenum">
              <a:rPr lang="en-GB" smtClean="0"/>
              <a:t>24</a:t>
            </a:fld>
            <a:endParaRPr lang="en-GB"/>
          </a:p>
        </p:txBody>
      </p:sp>
      <p:pic>
        <p:nvPicPr>
          <p:cNvPr id="10" name="Picture 9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98E58261-BCA4-33F7-7EA6-5B72D208B2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7240" y="291828"/>
            <a:ext cx="7649883" cy="5340485"/>
          </a:xfrm>
          <a:prstGeom prst="rect">
            <a:avLst/>
          </a:prstGeom>
        </p:spPr>
      </p:pic>
      <p:pic>
        <p:nvPicPr>
          <p:cNvPr id="13314" name="Picture 2" descr="Mobile Learning (mLearning): What Is It? - eLearning Industry">
            <a:extLst>
              <a:ext uri="{FF2B5EF4-FFF2-40B4-BE49-F238E27FC236}">
                <a16:creationId xmlns:a16="http://schemas.microsoft.com/office/drawing/2014/main" id="{AB42FB50-5066-93E0-5255-5CCC8C6C7F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91" r="21936"/>
          <a:stretch/>
        </p:blipFill>
        <p:spPr bwMode="auto">
          <a:xfrm>
            <a:off x="0" y="0"/>
            <a:ext cx="3910519" cy="6356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459D9A2-A6B3-CBEE-8B58-41B5583D96B7}"/>
              </a:ext>
            </a:extLst>
          </p:cNvPr>
          <p:cNvSpPr txBox="1"/>
          <p:nvPr/>
        </p:nvSpPr>
        <p:spPr>
          <a:xfrm>
            <a:off x="364877" y="5632313"/>
            <a:ext cx="3236879" cy="577081"/>
          </a:xfrm>
          <a:prstGeom prst="rect">
            <a:avLst/>
          </a:prstGeom>
          <a:solidFill>
            <a:srgbClr val="FFFFFF">
              <a:alpha val="47843"/>
            </a:srgbClr>
          </a:solidFill>
        </p:spPr>
        <p:txBody>
          <a:bodyPr wrap="square">
            <a:spAutoFit/>
          </a:bodyPr>
          <a:lstStyle/>
          <a:p>
            <a:r>
              <a:rPr lang="en-US" sz="1050" dirty="0"/>
              <a:t>Image Source: https://elearningindustry.com/wp-content/uploads/2020/09/mobile-learning-what-is-it.jpg</a:t>
            </a:r>
          </a:p>
        </p:txBody>
      </p:sp>
    </p:spTree>
    <p:extLst>
      <p:ext uri="{BB962C8B-B14F-4D97-AF65-F5344CB8AC3E}">
        <p14:creationId xmlns:p14="http://schemas.microsoft.com/office/powerpoint/2010/main" val="16803185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A67CBA-20E1-B0A5-8B0F-53E604EA94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B4422-1BD0-49AA-A557-07A49831017A}" type="slidenum">
              <a:rPr lang="en-GB" smtClean="0"/>
              <a:t>25</a:t>
            </a:fld>
            <a:endParaRPr lang="en-GB"/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FAEF5430-225E-C213-A233-824DD754317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Picture 9" descr="A graph showing a line of a person's support&#10;&#10;Description automatically generated with medium confidence">
            <a:extLst>
              <a:ext uri="{FF2B5EF4-FFF2-40B4-BE49-F238E27FC236}">
                <a16:creationId xmlns:a16="http://schemas.microsoft.com/office/drawing/2014/main" id="{5DA03D1A-BBFA-80F5-77DA-6DBE76C0AB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732" y="216841"/>
            <a:ext cx="11196536" cy="6100061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264D7675-569A-503E-AD1D-922D09100B13}"/>
              </a:ext>
            </a:extLst>
          </p:cNvPr>
          <p:cNvSpPr/>
          <p:nvPr/>
        </p:nvSpPr>
        <p:spPr>
          <a:xfrm>
            <a:off x="2582694" y="4243184"/>
            <a:ext cx="924127" cy="151751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B8F4B9B-5E1C-84EC-81CF-9966DBDE9AD9}"/>
              </a:ext>
            </a:extLst>
          </p:cNvPr>
          <p:cNvSpPr/>
          <p:nvPr/>
        </p:nvSpPr>
        <p:spPr>
          <a:xfrm>
            <a:off x="4526605" y="4223725"/>
            <a:ext cx="924127" cy="151751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4C3842F-8CC8-4CC6-A636-3181745B50E6}"/>
              </a:ext>
            </a:extLst>
          </p:cNvPr>
          <p:cNvSpPr/>
          <p:nvPr/>
        </p:nvSpPr>
        <p:spPr>
          <a:xfrm>
            <a:off x="7034719" y="3510330"/>
            <a:ext cx="924127" cy="226009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355FA34-20E1-1964-CF21-60CB413FC3F2}"/>
              </a:ext>
            </a:extLst>
          </p:cNvPr>
          <p:cNvSpPr/>
          <p:nvPr/>
        </p:nvSpPr>
        <p:spPr>
          <a:xfrm>
            <a:off x="9140756" y="4262640"/>
            <a:ext cx="924127" cy="144942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1A936CB-66F4-AA86-FD10-11D9DF7B016F}"/>
              </a:ext>
            </a:extLst>
          </p:cNvPr>
          <p:cNvSpPr/>
          <p:nvPr/>
        </p:nvSpPr>
        <p:spPr>
          <a:xfrm>
            <a:off x="5861725" y="4233454"/>
            <a:ext cx="924127" cy="1517515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5594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B8F722-C366-357C-CCB6-5BBCA3125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B4422-1BD0-49AA-A557-07A49831017A}" type="slidenum">
              <a:rPr lang="en-GB" smtClean="0"/>
              <a:t>26</a:t>
            </a:fld>
            <a:endParaRPr lang="en-GB"/>
          </a:p>
        </p:txBody>
      </p:sp>
      <p:pic>
        <p:nvPicPr>
          <p:cNvPr id="6" name="Picture 5" descr="A graph of different types of data&#10;&#10;Description automatically generated with medium confidence">
            <a:extLst>
              <a:ext uri="{FF2B5EF4-FFF2-40B4-BE49-F238E27FC236}">
                <a16:creationId xmlns:a16="http://schemas.microsoft.com/office/drawing/2014/main" id="{F9E1BADF-5D75-61DC-18DD-DD9C427831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948" y="379379"/>
            <a:ext cx="11712103" cy="5899150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97F02BD3-9ACB-A153-622D-D3F01B884053}"/>
              </a:ext>
            </a:extLst>
          </p:cNvPr>
          <p:cNvSpPr/>
          <p:nvPr/>
        </p:nvSpPr>
        <p:spPr>
          <a:xfrm>
            <a:off x="5963055" y="4173164"/>
            <a:ext cx="924127" cy="1517515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988035D-E233-A65D-A5B3-36B564F4868D}"/>
              </a:ext>
            </a:extLst>
          </p:cNvPr>
          <p:cNvSpPr/>
          <p:nvPr/>
        </p:nvSpPr>
        <p:spPr>
          <a:xfrm>
            <a:off x="5671226" y="379379"/>
            <a:ext cx="1507787" cy="2509736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4589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CAC585-46D8-2138-8084-70DF8CB67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191" y="0"/>
            <a:ext cx="10515600" cy="1371600"/>
          </a:xfrm>
        </p:spPr>
        <p:txBody>
          <a:bodyPr>
            <a:normAutofit/>
          </a:bodyPr>
          <a:lstStyle/>
          <a:p>
            <a:r>
              <a:rPr lang="en-US" sz="3000" dirty="0"/>
              <a:t>Main </a:t>
            </a:r>
            <a:r>
              <a:rPr lang="en-US" sz="3600" dirty="0"/>
              <a:t>Contributions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BC8387-3990-2F58-397E-B6ECE58C16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64888"/>
            <a:ext cx="10515600" cy="4885716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dirty="0"/>
              <a:t>Facilitates navigation through the multitude of market options available.</a:t>
            </a:r>
          </a:p>
          <a:p>
            <a:pPr>
              <a:spcBef>
                <a:spcPts val="1800"/>
              </a:spcBef>
            </a:pPr>
            <a:r>
              <a:rPr lang="en-US" dirty="0"/>
              <a:t>Enables informed decision-making with minimal time and effort.</a:t>
            </a:r>
          </a:p>
          <a:p>
            <a:pPr>
              <a:spcBef>
                <a:spcPts val="1800"/>
              </a:spcBef>
            </a:pPr>
            <a:r>
              <a:rPr lang="en-US" dirty="0"/>
              <a:t>Provides valuable information for identifying competitors and enhancing tool efficacy.</a:t>
            </a:r>
          </a:p>
          <a:p>
            <a:pPr>
              <a:spcBef>
                <a:spcPts val="1800"/>
              </a:spcBef>
            </a:pPr>
            <a:r>
              <a:rPr lang="en-US" dirty="0"/>
              <a:t>Guides developers and educational institutions to improve and innovate existing tools.</a:t>
            </a:r>
          </a:p>
          <a:p>
            <a:pPr>
              <a:spcBef>
                <a:spcPts val="1800"/>
              </a:spcBef>
            </a:pPr>
            <a:r>
              <a:rPr lang="en-US" dirty="0"/>
              <a:t>Highlights the critical need to address overlooked aspects of mental health support during academic breaks and school closures.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5B17EA-7E66-B916-0D96-5D14A6043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B4422-1BD0-49AA-A557-07A49831017A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6614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C85809-0CA6-D86A-B26F-0DD80E89D7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008" y="136525"/>
            <a:ext cx="10515600" cy="1371600"/>
          </a:xfrm>
        </p:spPr>
        <p:txBody>
          <a:bodyPr>
            <a:normAutofit/>
          </a:bodyPr>
          <a:lstStyle/>
          <a:p>
            <a:r>
              <a:rPr lang="en-US" sz="3600" dirty="0"/>
              <a:t>What Next 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73CEDC-6904-6AF2-8621-45B76B46CF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84051"/>
            <a:ext cx="10515600" cy="4892911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dirty="0"/>
              <a:t>Popularity does not guarantee quality</a:t>
            </a:r>
          </a:p>
          <a:p>
            <a:pPr>
              <a:spcAft>
                <a:spcPts val="1200"/>
              </a:spcAft>
            </a:pPr>
            <a:r>
              <a:rPr lang="en-US" dirty="0"/>
              <a:t>Future research should evaluate the efficiency and effectiveness of popular tools to ensure engaging online learning experiences.</a:t>
            </a:r>
          </a:p>
          <a:p>
            <a:pPr>
              <a:spcAft>
                <a:spcPts val="1200"/>
              </a:spcAft>
            </a:pPr>
            <a:r>
              <a:rPr lang="en-US" dirty="0"/>
              <a:t>Reflects search behavior of internet users only</a:t>
            </a:r>
          </a:p>
          <a:p>
            <a:pPr>
              <a:spcAft>
                <a:spcPts val="1200"/>
              </a:spcAft>
            </a:pPr>
            <a:r>
              <a:rPr lang="en-US" dirty="0"/>
              <a:t>Further investigation at national and regional levels to understand the specific needs and challenges in different areas</a:t>
            </a:r>
          </a:p>
          <a:p>
            <a:pPr>
              <a:spcAft>
                <a:spcPts val="1200"/>
              </a:spcAft>
            </a:pPr>
            <a:r>
              <a:rPr lang="en-US" dirty="0"/>
              <a:t>Further research should assess the accuracy, reliability, and coverage of Google Trends data to enhance its utility (</a:t>
            </a:r>
            <a:r>
              <a:rPr lang="en-US" dirty="0" err="1"/>
              <a:t>Cebrián</a:t>
            </a:r>
            <a:r>
              <a:rPr lang="en-US" dirty="0"/>
              <a:t> et al. ,2023)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83A9EC-283F-F02A-5FB4-3AE61FF39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B4422-1BD0-49AA-A557-07A49831017A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5217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978CB848-C9E1-AC70-1268-C672A85150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3817" y="2561624"/>
            <a:ext cx="1688344" cy="1868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3DAC979-6D96-3951-B68B-4A713336D0CF}"/>
              </a:ext>
            </a:extLst>
          </p:cNvPr>
          <p:cNvSpPr txBox="1"/>
          <p:nvPr/>
        </p:nvSpPr>
        <p:spPr>
          <a:xfrm>
            <a:off x="2305563" y="4430352"/>
            <a:ext cx="338781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Priyanga Dilini Talagala</a:t>
            </a:r>
          </a:p>
          <a:p>
            <a:pPr algn="ctr"/>
            <a:r>
              <a:rPr lang="en-US" dirty="0"/>
              <a:t>PhD (Monash)</a:t>
            </a:r>
          </a:p>
          <a:p>
            <a:r>
              <a:rPr lang="en-US" dirty="0"/>
              <a:t>            </a:t>
            </a:r>
            <a:r>
              <a:rPr lang="en-US" sz="2400" b="1" dirty="0" err="1"/>
              <a:t>prital.netlify.app</a:t>
            </a:r>
            <a:endParaRPr lang="en-US" sz="2400" b="1" dirty="0"/>
          </a:p>
          <a:p>
            <a:pPr algn="ctr"/>
            <a:r>
              <a:rPr lang="en-US" b="0" i="0" dirty="0">
                <a:solidFill>
                  <a:srgbClr val="272822"/>
                </a:solidFill>
                <a:effectLst/>
                <a:highlight>
                  <a:srgbClr val="FFFFFF"/>
                </a:highlight>
                <a:latin typeface="Montserrat" panose="00000500000000000000" pitchFamily="2" charset="0"/>
              </a:rPr>
              <a:t>                     </a:t>
            </a:r>
            <a:r>
              <a:rPr lang="en-US" sz="4000" i="0" dirty="0" err="1">
                <a:solidFill>
                  <a:srgbClr val="272822"/>
                </a:solidFill>
                <a:effectLst/>
                <a:highlight>
                  <a:srgbClr val="FFFFFF"/>
                </a:highlight>
              </a:rPr>
              <a:t>pridiltal</a:t>
            </a:r>
            <a:endParaRPr lang="en-US" sz="4000" dirty="0"/>
          </a:p>
        </p:txBody>
      </p:sp>
      <p:pic>
        <p:nvPicPr>
          <p:cNvPr id="1028" name="Picture 4" descr="Avatar">
            <a:extLst>
              <a:ext uri="{FF2B5EF4-FFF2-40B4-BE49-F238E27FC236}">
                <a16:creationId xmlns:a16="http://schemas.microsoft.com/office/drawing/2014/main" id="{9E6FB101-3BA7-A7B7-B063-75D3FC652C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4033" y="2612692"/>
            <a:ext cx="1784213" cy="1784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AB7BFDC-AFF5-A4F6-F001-40588B2E81E1}"/>
              </a:ext>
            </a:extLst>
          </p:cNvPr>
          <p:cNvSpPr txBox="1"/>
          <p:nvPr/>
        </p:nvSpPr>
        <p:spPr>
          <a:xfrm>
            <a:off x="6756761" y="4453853"/>
            <a:ext cx="3512425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Thiyanga</a:t>
            </a:r>
            <a:r>
              <a:rPr lang="en-US" dirty="0"/>
              <a:t> S. Talagala</a:t>
            </a:r>
          </a:p>
          <a:p>
            <a:pPr algn="ctr"/>
            <a:r>
              <a:rPr lang="en-US" dirty="0"/>
              <a:t>PhD (Monash)</a:t>
            </a:r>
          </a:p>
          <a:p>
            <a:r>
              <a:rPr lang="en-US" sz="2000" b="1" dirty="0"/>
              <a:t>            </a:t>
            </a:r>
            <a:r>
              <a:rPr lang="en-US" sz="2400" b="1" dirty="0" err="1"/>
              <a:t>thiyanga.netlify.app</a:t>
            </a:r>
            <a:endParaRPr lang="en-US" sz="2400" b="1" dirty="0"/>
          </a:p>
          <a:p>
            <a:pPr algn="ctr"/>
            <a:r>
              <a:rPr lang="en-US" dirty="0"/>
              <a:t>                              </a:t>
            </a:r>
            <a:r>
              <a:rPr lang="en-US" sz="4000" b="0" i="0" dirty="0" err="1">
                <a:solidFill>
                  <a:srgbClr val="272822"/>
                </a:solidFill>
                <a:effectLst/>
                <a:highlight>
                  <a:srgbClr val="FFFFFF"/>
                </a:highlight>
              </a:rPr>
              <a:t>thiyangt</a:t>
            </a:r>
            <a:endParaRPr lang="en-US" sz="4000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032" name="Picture 8" descr="Premium PSD | Black brand new twitter x logo icon">
            <a:extLst>
              <a:ext uri="{FF2B5EF4-FFF2-40B4-BE49-F238E27FC236}">
                <a16:creationId xmlns:a16="http://schemas.microsoft.com/office/drawing/2014/main" id="{58BAC591-4EDC-09EB-0AE4-D27EA2B18F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9696" y="5518182"/>
            <a:ext cx="419481" cy="419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1E113871-720A-A73E-D419-4C9FD414E2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9682" y="5532946"/>
            <a:ext cx="372872" cy="362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Premium PSD | Black brand new twitter x logo icon">
            <a:extLst>
              <a:ext uri="{FF2B5EF4-FFF2-40B4-BE49-F238E27FC236}">
                <a16:creationId xmlns:a16="http://schemas.microsoft.com/office/drawing/2014/main" id="{9FDA7AD1-B184-B393-E7EB-4EF83D8E1A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2057" y="5518183"/>
            <a:ext cx="419481" cy="419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2">
            <a:extLst>
              <a:ext uri="{FF2B5EF4-FFF2-40B4-BE49-F238E27FC236}">
                <a16:creationId xmlns:a16="http://schemas.microsoft.com/office/drawing/2014/main" id="{51BF6FE8-747B-9896-8ABF-14221E7F93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7705" y="5546460"/>
            <a:ext cx="372872" cy="362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08B25AB-76D0-89D2-CC7C-AB746BF2D708}"/>
              </a:ext>
            </a:extLst>
          </p:cNvPr>
          <p:cNvSpPr txBox="1"/>
          <p:nvPr/>
        </p:nvSpPr>
        <p:spPr>
          <a:xfrm>
            <a:off x="1080877" y="1747097"/>
            <a:ext cx="100302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Data and codes available at</a:t>
            </a:r>
            <a:r>
              <a:rPr lang="en-US" sz="2400" dirty="0">
                <a:solidFill>
                  <a:srgbClr val="C00000"/>
                </a:solidFill>
              </a:rPr>
              <a:t>: https://github.com/pridiltal/CARMA2024_Analysis</a:t>
            </a:r>
          </a:p>
        </p:txBody>
      </p:sp>
      <p:pic>
        <p:nvPicPr>
          <p:cNvPr id="1038" name="Picture 14" descr="World wide web - Free web icons">
            <a:extLst>
              <a:ext uri="{FF2B5EF4-FFF2-40B4-BE49-F238E27FC236}">
                <a16:creationId xmlns:a16="http://schemas.microsoft.com/office/drawing/2014/main" id="{C065F86A-35C9-0C19-C924-699FDD7B0F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3653" y="5110006"/>
            <a:ext cx="270164" cy="270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 descr="World wide web - Free web icons">
            <a:extLst>
              <a:ext uri="{FF2B5EF4-FFF2-40B4-BE49-F238E27FC236}">
                <a16:creationId xmlns:a16="http://schemas.microsoft.com/office/drawing/2014/main" id="{688E0BC9-562B-0A30-9EAB-9944F3E5E4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6674" y="5079993"/>
            <a:ext cx="270164" cy="270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044A5B5-EE44-FEFD-5E76-A8B4DD165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B4422-1BD0-49AA-A557-07A49831017A}" type="slidenum">
              <a:rPr lang="en-GB" smtClean="0"/>
              <a:t>29</a:t>
            </a:fld>
            <a:endParaRPr lang="en-GB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5E64A18-1DAF-F1F0-9BE5-70118B9CF2D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21957" y="5532008"/>
            <a:ext cx="429655" cy="46166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B13174A-5531-C5ED-78C2-1C10C16D33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82759" y="5532946"/>
            <a:ext cx="429655" cy="46166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48E62D3-1D36-A2F8-1140-8E2BEA9D04BD}"/>
              </a:ext>
            </a:extLst>
          </p:cNvPr>
          <p:cNvSpPr txBox="1"/>
          <p:nvPr/>
        </p:nvSpPr>
        <p:spPr>
          <a:xfrm>
            <a:off x="867897" y="309956"/>
            <a:ext cx="1024322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i="0" dirty="0">
                <a:effectLst/>
                <a:latin typeface="var(--header-font-family)"/>
              </a:rPr>
              <a:t>Thank you</a:t>
            </a:r>
          </a:p>
          <a:p>
            <a:pPr algn="ctr"/>
            <a:endParaRPr lang="en-US" sz="3200" b="1" i="0" dirty="0">
              <a:effectLst/>
              <a:latin typeface="var(--header-font-family)"/>
            </a:endParaRPr>
          </a:p>
        </p:txBody>
      </p:sp>
      <p:sp>
        <p:nvSpPr>
          <p:cNvPr id="16" name="Rectangle 4">
            <a:extLst>
              <a:ext uri="{FF2B5EF4-FFF2-40B4-BE49-F238E27FC236}">
                <a16:creationId xmlns:a16="http://schemas.microsoft.com/office/drawing/2014/main" id="{6FDEE831-1747-E731-6CC8-222356FFDF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6530" y="892681"/>
            <a:ext cx="10425725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This work was supported in part by the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FF0066"/>
                </a:solidFill>
                <a:effectLst/>
                <a:latin typeface="Arial" panose="020B0604020202020204" pitchFamily="34" charset="0"/>
              </a:rPr>
              <a:t>RETINA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research lab, funded by the OWSD, a program unit of the United Nations Educational, Scientific, and Cultural Organization (UNESCO).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4F88CE-4B51-0A09-33EA-DD2431685E85}"/>
              </a:ext>
            </a:extLst>
          </p:cNvPr>
          <p:cNvSpPr txBox="1"/>
          <p:nvPr/>
        </p:nvSpPr>
        <p:spPr>
          <a:xfrm>
            <a:off x="3516118" y="2107020"/>
            <a:ext cx="46685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Slides available at: </a:t>
            </a:r>
            <a:r>
              <a:rPr lang="en-US" sz="2400" dirty="0" err="1"/>
              <a:t>prital.netlify.app</a:t>
            </a:r>
            <a:endParaRPr lang="en-US" sz="2400" dirty="0"/>
          </a:p>
        </p:txBody>
      </p:sp>
      <p:pic>
        <p:nvPicPr>
          <p:cNvPr id="2050" name="Picture 2" descr="RETINA">
            <a:extLst>
              <a:ext uri="{FF2B5EF4-FFF2-40B4-BE49-F238E27FC236}">
                <a16:creationId xmlns:a16="http://schemas.microsoft.com/office/drawing/2014/main" id="{7CDCCC33-F449-3FCF-268C-094663E11D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6946" y="2720623"/>
            <a:ext cx="1709728" cy="1709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27520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DAC06-0693-BDBA-03B2-EF386EB03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345" y="136525"/>
            <a:ext cx="11305309" cy="855229"/>
          </a:xfrm>
        </p:spPr>
        <p:txBody>
          <a:bodyPr>
            <a:noAutofit/>
          </a:bodyPr>
          <a:lstStyle/>
          <a:p>
            <a:r>
              <a:rPr lang="en-US" sz="2800" dirty="0"/>
              <a:t> Global tracking of COVID-19 caused school closures and re-openings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EFBA1B6-81F9-ECB2-112E-3EF20A9B94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8891" y="752475"/>
            <a:ext cx="9023916" cy="535305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3FCEA2-9FCD-5CE5-F176-1C3182E626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B4422-1BD0-49AA-A557-07A49831017A}" type="slidenum">
              <a:rPr lang="en-GB" smtClean="0"/>
              <a:t>3</a:t>
            </a:fld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85CCE40-E3C9-D107-5C16-1EBD2D482956}"/>
              </a:ext>
            </a:extLst>
          </p:cNvPr>
          <p:cNvSpPr txBox="1"/>
          <p:nvPr/>
        </p:nvSpPr>
        <p:spPr>
          <a:xfrm>
            <a:off x="10362807" y="954096"/>
            <a:ext cx="163751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Source: UNESCO (2020). COVID-19 educational disruption and response. [Online; accessed 13-May-2020]. https://en.unesco.org/covid19/educationresponse</a:t>
            </a:r>
          </a:p>
        </p:txBody>
      </p:sp>
    </p:spTree>
    <p:extLst>
      <p:ext uri="{BB962C8B-B14F-4D97-AF65-F5344CB8AC3E}">
        <p14:creationId xmlns:p14="http://schemas.microsoft.com/office/powerpoint/2010/main" val="9368747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DAC06-0693-BDBA-03B2-EF386EB03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345" y="136525"/>
            <a:ext cx="11305309" cy="855229"/>
          </a:xfrm>
        </p:spPr>
        <p:txBody>
          <a:bodyPr>
            <a:noAutofit/>
          </a:bodyPr>
          <a:lstStyle/>
          <a:p>
            <a:r>
              <a:rPr lang="en-US" sz="2800" dirty="0"/>
              <a:t> Region wise tracking of COVID-19 caused school closures and re-openings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3FCEA2-9FCD-5CE5-F176-1C3182E626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B4422-1BD0-49AA-A557-07A49831017A}" type="slidenum">
              <a:rPr lang="en-GB" smtClean="0"/>
              <a:t>4</a:t>
            </a:fld>
            <a:endParaRPr lang="en-GB"/>
          </a:p>
        </p:txBody>
      </p:sp>
      <p:pic>
        <p:nvPicPr>
          <p:cNvPr id="8" name="Content Placeholder 7" descr="A graph of a number of colored lines&#10;&#10;Description automatically generated with medium confidence">
            <a:extLst>
              <a:ext uri="{FF2B5EF4-FFF2-40B4-BE49-F238E27FC236}">
                <a16:creationId xmlns:a16="http://schemas.microsoft.com/office/drawing/2014/main" id="{52D725C3-E32E-FEF2-42FF-2454F90BB7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9782" y="904668"/>
            <a:ext cx="7735453" cy="5357587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45DCCD7-53BD-3773-DE47-4E3CF5C92B53}"/>
              </a:ext>
            </a:extLst>
          </p:cNvPr>
          <p:cNvSpPr txBox="1"/>
          <p:nvPr/>
        </p:nvSpPr>
        <p:spPr>
          <a:xfrm>
            <a:off x="10209091" y="995515"/>
            <a:ext cx="163751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Source: UNESCO (2020). COVID-19 educational disruption and response. [Online; accessed 13-May-2020]. https://en.unesco.org/covid19/educationresponse</a:t>
            </a:r>
          </a:p>
        </p:txBody>
      </p:sp>
    </p:spTree>
    <p:extLst>
      <p:ext uri="{BB962C8B-B14F-4D97-AF65-F5344CB8AC3E}">
        <p14:creationId xmlns:p14="http://schemas.microsoft.com/office/powerpoint/2010/main" val="12769810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person writing on a chalkboard&#10;&#10;Description automatically generated">
            <a:extLst>
              <a:ext uri="{FF2B5EF4-FFF2-40B4-BE49-F238E27FC236}">
                <a16:creationId xmlns:a16="http://schemas.microsoft.com/office/drawing/2014/main" id="{0ADF43FA-6A55-E819-A40A-B897D2591E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EA94FE-0988-EA1C-D4F2-9215E295C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B4422-1BD0-49AA-A557-07A49831017A}" type="slidenum">
              <a:rPr lang="en-GB" smtClean="0"/>
              <a:t>5</a:t>
            </a:fld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C53679-BB39-48E8-896C-7BFD89AEC3FA}"/>
              </a:ext>
            </a:extLst>
          </p:cNvPr>
          <p:cNvSpPr txBox="1"/>
          <p:nvPr/>
        </p:nvSpPr>
        <p:spPr>
          <a:xfrm>
            <a:off x="461819" y="312016"/>
            <a:ext cx="11000509" cy="1015663"/>
          </a:xfrm>
          <a:prstGeom prst="rect">
            <a:avLst/>
          </a:prstGeom>
          <a:solidFill>
            <a:srgbClr val="E7E6E6">
              <a:alpha val="67843"/>
            </a:srgbClr>
          </a:solidFill>
        </p:spPr>
        <p:txBody>
          <a:bodyPr wrap="square">
            <a:spAutoFit/>
          </a:bodyPr>
          <a:lstStyle/>
          <a:p>
            <a:pPr algn="ctr"/>
            <a:r>
              <a:rPr lang="en-US" sz="6000" b="1" i="0" dirty="0">
                <a:solidFill>
                  <a:srgbClr val="000000"/>
                </a:solidFill>
                <a:effectLst/>
                <a:latin typeface="var(--header-font-family)"/>
              </a:rPr>
              <a:t>From chalk-talk to </a:t>
            </a:r>
            <a:r>
              <a:rPr lang="en-US" sz="6000" b="1" i="0" dirty="0">
                <a:solidFill>
                  <a:srgbClr val="FF0000"/>
                </a:solidFill>
                <a:effectLst/>
                <a:latin typeface="var(--header-font-family)"/>
              </a:rPr>
              <a:t>virtual walk</a:t>
            </a:r>
          </a:p>
        </p:txBody>
      </p:sp>
    </p:spTree>
    <p:extLst>
      <p:ext uri="{BB962C8B-B14F-4D97-AF65-F5344CB8AC3E}">
        <p14:creationId xmlns:p14="http://schemas.microsoft.com/office/powerpoint/2010/main" val="42220644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EB94BE-C240-237A-7EA0-5B701DB253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B4422-1BD0-49AA-A557-07A49831017A}" type="slidenum">
              <a:rPr lang="en-GB" smtClean="0"/>
              <a:t>6</a:t>
            </a:fld>
            <a:endParaRPr lang="en-GB"/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E9C250AA-B5C1-0639-4375-CA1E976B1CD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4">
            <a:extLst>
              <a:ext uri="{FF2B5EF4-FFF2-40B4-BE49-F238E27FC236}">
                <a16:creationId xmlns:a16="http://schemas.microsoft.com/office/drawing/2014/main" id="{16926D6F-D1D8-770A-4FED-1695E3BE0FA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3" name="Picture 12" descr="A graph of different types of data&#10;&#10;Description automatically generated with medium confidence">
            <a:extLst>
              <a:ext uri="{FF2B5EF4-FFF2-40B4-BE49-F238E27FC236}">
                <a16:creationId xmlns:a16="http://schemas.microsoft.com/office/drawing/2014/main" id="{DB3B6EA4-48C1-C12F-93DC-EC27DE8948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573" y="232294"/>
            <a:ext cx="7610765" cy="608861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F72EB17-1276-0900-6252-247B5ABE4435}"/>
              </a:ext>
            </a:extLst>
          </p:cNvPr>
          <p:cNvSpPr/>
          <p:nvPr/>
        </p:nvSpPr>
        <p:spPr>
          <a:xfrm>
            <a:off x="8739552" y="1230922"/>
            <a:ext cx="3263261" cy="40444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3200" dirty="0">
              <a:solidFill>
                <a:schemeClr val="tx1"/>
              </a:solidFill>
            </a:endParaRPr>
          </a:p>
          <a:p>
            <a:r>
              <a:rPr lang="en-US" sz="2800" dirty="0">
                <a:solidFill>
                  <a:schemeClr val="tx1"/>
                </a:solidFill>
              </a:rPr>
              <a:t>Public concerns spread like an epidemic, moving from "early adoption" to "majority" interest, and then to the "laggers stage.“ (</a:t>
            </a:r>
            <a:r>
              <a:rPr lang="en-US" sz="2800" dirty="0" err="1">
                <a:solidFill>
                  <a:schemeClr val="tx1"/>
                </a:solidFill>
              </a:rPr>
              <a:t>Jarynowski</a:t>
            </a:r>
            <a:r>
              <a:rPr lang="en-US" sz="2800" dirty="0">
                <a:solidFill>
                  <a:schemeClr val="tx1"/>
                </a:solidFill>
              </a:rPr>
              <a:t> et al., 2020) </a:t>
            </a:r>
          </a:p>
          <a:p>
            <a:pPr algn="ctr"/>
            <a:endParaRPr lang="en-US"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94435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1BF316-D8DB-31F9-C008-6D98839BBE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B4422-1BD0-49AA-A557-07A49831017A}" type="slidenum">
              <a:rPr lang="en-GB" smtClean="0"/>
              <a:t>7</a:t>
            </a:fld>
            <a:endParaRPr lang="en-GB"/>
          </a:p>
        </p:txBody>
      </p:sp>
      <p:sp>
        <p:nvSpPr>
          <p:cNvPr id="16" name="AutoShape 6">
            <a:extLst>
              <a:ext uri="{FF2B5EF4-FFF2-40B4-BE49-F238E27FC236}">
                <a16:creationId xmlns:a16="http://schemas.microsoft.com/office/drawing/2014/main" id="{AE5A3F9E-3DB9-4EA7-DEF9-A6B40602390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AutoShape 8">
            <a:extLst>
              <a:ext uri="{FF2B5EF4-FFF2-40B4-BE49-F238E27FC236}">
                <a16:creationId xmlns:a16="http://schemas.microsoft.com/office/drawing/2014/main" id="{D323BF76-A7BA-E8DD-F0D5-73117D477B4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DE13747-033F-CED5-3B44-8300B40D0B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90" y="911782"/>
            <a:ext cx="6172200" cy="5938843"/>
          </a:xfrm>
          <a:prstGeom prst="rect">
            <a:avLst/>
          </a:prstGeom>
        </p:spPr>
      </p:pic>
      <p:sp>
        <p:nvSpPr>
          <p:cNvPr id="20" name="AutoShape 10">
            <a:extLst>
              <a:ext uri="{FF2B5EF4-FFF2-40B4-BE49-F238E27FC236}">
                <a16:creationId xmlns:a16="http://schemas.microsoft.com/office/drawing/2014/main" id="{0397963F-A376-0C2B-E0B3-1BFD083315D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BF8B413C-3B58-D16F-136D-153C3839AA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4490" y="911782"/>
            <a:ext cx="5810865" cy="593884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BA8DB13-CCF0-9FAD-B44E-6DDA703CE75F}"/>
              </a:ext>
            </a:extLst>
          </p:cNvPr>
          <p:cNvSpPr txBox="1"/>
          <p:nvPr/>
        </p:nvSpPr>
        <p:spPr>
          <a:xfrm>
            <a:off x="3016417" y="2115080"/>
            <a:ext cx="8606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Corona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FA39E8-3F68-1937-A379-9226DBA38145}"/>
              </a:ext>
            </a:extLst>
          </p:cNvPr>
          <p:cNvSpPr txBox="1"/>
          <p:nvPr/>
        </p:nvSpPr>
        <p:spPr>
          <a:xfrm>
            <a:off x="3098390" y="3649924"/>
            <a:ext cx="1664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Online Learning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FF4DF31-6673-0F05-DB19-F8B276535A5D}"/>
              </a:ext>
            </a:extLst>
          </p:cNvPr>
          <p:cNvCxnSpPr>
            <a:cxnSpLocks/>
          </p:cNvCxnSpPr>
          <p:nvPr/>
        </p:nvCxnSpPr>
        <p:spPr>
          <a:xfrm flipH="1">
            <a:off x="2656199" y="2299746"/>
            <a:ext cx="360218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E5B7F7C-8F4C-494B-1DCB-EAF45FDAC8F3}"/>
              </a:ext>
            </a:extLst>
          </p:cNvPr>
          <p:cNvCxnSpPr>
            <a:cxnSpLocks/>
          </p:cNvCxnSpPr>
          <p:nvPr/>
        </p:nvCxnSpPr>
        <p:spPr>
          <a:xfrm flipH="1">
            <a:off x="2754991" y="3834590"/>
            <a:ext cx="36021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A13CB6C5-E338-86E6-818F-5559969B7D50}"/>
              </a:ext>
            </a:extLst>
          </p:cNvPr>
          <p:cNvSpPr/>
          <p:nvPr/>
        </p:nvSpPr>
        <p:spPr>
          <a:xfrm>
            <a:off x="577645" y="5877664"/>
            <a:ext cx="5486400" cy="4786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B088BB7-1B0E-78C8-D441-CA7463DF4D01}"/>
              </a:ext>
            </a:extLst>
          </p:cNvPr>
          <p:cNvSpPr txBox="1"/>
          <p:nvPr/>
        </p:nvSpPr>
        <p:spPr>
          <a:xfrm>
            <a:off x="2265538" y="5877664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2020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61123E4-DA97-B2AB-B88F-3553BC2203D2}"/>
              </a:ext>
            </a:extLst>
          </p:cNvPr>
          <p:cNvSpPr txBox="1"/>
          <p:nvPr/>
        </p:nvSpPr>
        <p:spPr>
          <a:xfrm>
            <a:off x="3804964" y="5863871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2022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6071A5C-8BB4-999C-2D8A-F8B76EC013D0}"/>
              </a:ext>
            </a:extLst>
          </p:cNvPr>
          <p:cNvSpPr txBox="1"/>
          <p:nvPr/>
        </p:nvSpPr>
        <p:spPr>
          <a:xfrm>
            <a:off x="5161131" y="5863871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2024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BD0C9EA-28CD-22AE-04EA-9D9133C37E85}"/>
              </a:ext>
            </a:extLst>
          </p:cNvPr>
          <p:cNvSpPr txBox="1"/>
          <p:nvPr/>
        </p:nvSpPr>
        <p:spPr>
          <a:xfrm>
            <a:off x="716465" y="5863871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2018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21F7BA2-7241-2531-5280-E73FFB360D0F}"/>
              </a:ext>
            </a:extLst>
          </p:cNvPr>
          <p:cNvSpPr/>
          <p:nvPr/>
        </p:nvSpPr>
        <p:spPr>
          <a:xfrm>
            <a:off x="6499674" y="5877664"/>
            <a:ext cx="5486400" cy="4786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DF9C1EE-C6BF-CCA2-C0C1-C8693C9B685A}"/>
              </a:ext>
            </a:extLst>
          </p:cNvPr>
          <p:cNvSpPr txBox="1"/>
          <p:nvPr/>
        </p:nvSpPr>
        <p:spPr>
          <a:xfrm>
            <a:off x="8278338" y="595968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2020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090C799-A357-659D-24E7-34147B963901}"/>
              </a:ext>
            </a:extLst>
          </p:cNvPr>
          <p:cNvSpPr txBox="1"/>
          <p:nvPr/>
        </p:nvSpPr>
        <p:spPr>
          <a:xfrm>
            <a:off x="9744502" y="5932341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2022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C9B2CB5-44E7-7998-0CD8-390609FF56F1}"/>
              </a:ext>
            </a:extLst>
          </p:cNvPr>
          <p:cNvSpPr txBox="1"/>
          <p:nvPr/>
        </p:nvSpPr>
        <p:spPr>
          <a:xfrm>
            <a:off x="11149163" y="595968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2024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83595D2-C57A-72DD-B870-F4B55801FB37}"/>
              </a:ext>
            </a:extLst>
          </p:cNvPr>
          <p:cNvSpPr txBox="1"/>
          <p:nvPr/>
        </p:nvSpPr>
        <p:spPr>
          <a:xfrm>
            <a:off x="6746388" y="5888975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2018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54FC61-4DAC-C04E-B763-8F81DB019BFB}"/>
              </a:ext>
            </a:extLst>
          </p:cNvPr>
          <p:cNvSpPr txBox="1"/>
          <p:nvPr/>
        </p:nvSpPr>
        <p:spPr>
          <a:xfrm>
            <a:off x="758430" y="450117"/>
            <a:ext cx="60930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effectLst/>
                <a:latin typeface="+mj-lt"/>
                <a:ea typeface="Times New Roman" panose="02020603050405020304" pitchFamily="18" charset="0"/>
              </a:rPr>
              <a:t>Dynamic Time Warping (DTW) Analysis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543890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0811D6-2ABF-0138-851D-ACE2A930A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B4422-1BD0-49AA-A557-07A49831017A}" type="slidenum">
              <a:rPr lang="en-GB" smtClean="0"/>
              <a:t>8</a:t>
            </a:fld>
            <a:endParaRPr lang="en-GB"/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49C12B5A-2FEC-D5EC-852A-5E2C502324C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72B9BF3-0C97-1C20-4752-98155D9E86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90" y="911782"/>
            <a:ext cx="6095999" cy="59535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CC3F3F1-9060-7993-7C6D-10D2BF4FE0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1" y="904472"/>
            <a:ext cx="6045610" cy="595352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7E34B80-5F23-ACA7-925D-1F5169994C59}"/>
              </a:ext>
            </a:extLst>
          </p:cNvPr>
          <p:cNvSpPr txBox="1"/>
          <p:nvPr/>
        </p:nvSpPr>
        <p:spPr>
          <a:xfrm>
            <a:off x="4489522" y="2934039"/>
            <a:ext cx="787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COVID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164109-4F98-523D-699D-85ABB485AF1F}"/>
              </a:ext>
            </a:extLst>
          </p:cNvPr>
          <p:cNvSpPr txBox="1"/>
          <p:nvPr/>
        </p:nvSpPr>
        <p:spPr>
          <a:xfrm>
            <a:off x="2962882" y="2181893"/>
            <a:ext cx="1664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Online Learning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73592ED-BB20-1AFA-C31B-4AA38EFFD92E}"/>
              </a:ext>
            </a:extLst>
          </p:cNvPr>
          <p:cNvCxnSpPr>
            <a:cxnSpLocks/>
          </p:cNvCxnSpPr>
          <p:nvPr/>
        </p:nvCxnSpPr>
        <p:spPr>
          <a:xfrm flipH="1">
            <a:off x="4097489" y="3118705"/>
            <a:ext cx="360218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7CCFBE7-0FFC-E1A8-6382-843C9B692FEC}"/>
              </a:ext>
            </a:extLst>
          </p:cNvPr>
          <p:cNvCxnSpPr>
            <a:cxnSpLocks/>
          </p:cNvCxnSpPr>
          <p:nvPr/>
        </p:nvCxnSpPr>
        <p:spPr>
          <a:xfrm flipH="1">
            <a:off x="2633067" y="2409961"/>
            <a:ext cx="36021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E96C2CC1-AE9C-D7B7-144D-4196C25C0672}"/>
              </a:ext>
            </a:extLst>
          </p:cNvPr>
          <p:cNvSpPr/>
          <p:nvPr/>
        </p:nvSpPr>
        <p:spPr>
          <a:xfrm>
            <a:off x="577645" y="5877664"/>
            <a:ext cx="5486400" cy="4786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6A103BD-0C37-9B8B-8FCF-81E0770F3BF0}"/>
              </a:ext>
            </a:extLst>
          </p:cNvPr>
          <p:cNvSpPr txBox="1"/>
          <p:nvPr/>
        </p:nvSpPr>
        <p:spPr>
          <a:xfrm>
            <a:off x="2265538" y="5877664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2020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0D2634D-5E60-AD5D-F539-1FF33D8EC84B}"/>
              </a:ext>
            </a:extLst>
          </p:cNvPr>
          <p:cNvSpPr txBox="1"/>
          <p:nvPr/>
        </p:nvSpPr>
        <p:spPr>
          <a:xfrm>
            <a:off x="3804964" y="5863871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2022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6741F1E-C467-F466-918F-83959C7D564B}"/>
              </a:ext>
            </a:extLst>
          </p:cNvPr>
          <p:cNvSpPr txBox="1"/>
          <p:nvPr/>
        </p:nvSpPr>
        <p:spPr>
          <a:xfrm>
            <a:off x="5161131" y="5863871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2024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7632F91-FB05-BDB9-4C0D-BD1D81D0AFF4}"/>
              </a:ext>
            </a:extLst>
          </p:cNvPr>
          <p:cNvSpPr txBox="1"/>
          <p:nvPr/>
        </p:nvSpPr>
        <p:spPr>
          <a:xfrm>
            <a:off x="716465" y="5863871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2018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F8049B4-8386-37E1-FFBE-07376872982E}"/>
              </a:ext>
            </a:extLst>
          </p:cNvPr>
          <p:cNvSpPr/>
          <p:nvPr/>
        </p:nvSpPr>
        <p:spPr>
          <a:xfrm>
            <a:off x="6499674" y="5877664"/>
            <a:ext cx="5486400" cy="4786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65FF090-0C83-FEBF-25F5-F76D81D07F2C}"/>
              </a:ext>
            </a:extLst>
          </p:cNvPr>
          <p:cNvSpPr txBox="1"/>
          <p:nvPr/>
        </p:nvSpPr>
        <p:spPr>
          <a:xfrm>
            <a:off x="8278338" y="595968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2020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86E173C-5504-DA02-8996-32EC7713EFBC}"/>
              </a:ext>
            </a:extLst>
          </p:cNvPr>
          <p:cNvSpPr txBox="1"/>
          <p:nvPr/>
        </p:nvSpPr>
        <p:spPr>
          <a:xfrm>
            <a:off x="9744502" y="5932341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2022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6BF85E8-0AD9-30BC-591E-CE69E905DF46}"/>
              </a:ext>
            </a:extLst>
          </p:cNvPr>
          <p:cNvSpPr txBox="1"/>
          <p:nvPr/>
        </p:nvSpPr>
        <p:spPr>
          <a:xfrm>
            <a:off x="11149163" y="595968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2024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EE007D6-CF60-EFDA-29E6-B328B4B2D639}"/>
              </a:ext>
            </a:extLst>
          </p:cNvPr>
          <p:cNvSpPr txBox="1"/>
          <p:nvPr/>
        </p:nvSpPr>
        <p:spPr>
          <a:xfrm>
            <a:off x="6746388" y="5888975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2018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0DD7AEF-1F28-45F4-A74F-E975628C5FFB}"/>
              </a:ext>
            </a:extLst>
          </p:cNvPr>
          <p:cNvSpPr txBox="1"/>
          <p:nvPr/>
        </p:nvSpPr>
        <p:spPr>
          <a:xfrm>
            <a:off x="716465" y="220643"/>
            <a:ext cx="60930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effectLst/>
                <a:latin typeface="+mj-lt"/>
                <a:ea typeface="Times New Roman" panose="02020603050405020304" pitchFamily="18" charset="0"/>
              </a:rPr>
              <a:t>Dynamic Time Warping (DTW) Analysis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090355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2B9B45-4BF7-2349-7315-0FA19F960F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B4422-1BD0-49AA-A557-07A49831017A}" type="slidenum">
              <a:rPr lang="en-GB" smtClean="0"/>
              <a:t>9</a:t>
            </a:fld>
            <a:endParaRPr lang="en-GB"/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000A9C57-A3AF-7BBC-3A82-D871EC60FFE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7F150FE-1AB8-EEE6-BC41-5DC62596E6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8262"/>
            <a:ext cx="12191999" cy="6789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9641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1612</TotalTime>
  <Words>1417</Words>
  <Application>Microsoft Office PowerPoint</Application>
  <PresentationFormat>Widescreen</PresentationFormat>
  <Paragraphs>174</Paragraphs>
  <Slides>29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6" baseType="lpstr">
      <vt:lpstr>Aptos</vt:lpstr>
      <vt:lpstr>Arial</vt:lpstr>
      <vt:lpstr>Calibri</vt:lpstr>
      <vt:lpstr>Calibri Light</vt:lpstr>
      <vt:lpstr>Montserrat</vt:lpstr>
      <vt:lpstr>var(--header-font-family)</vt:lpstr>
      <vt:lpstr>Office Theme</vt:lpstr>
      <vt:lpstr>From Crisis to Opportunity: A Google Trends Analysis of Global Interest in Distance Education Tools  During and Post the COVID-19 Pandemic</vt:lpstr>
      <vt:lpstr>PowerPoint Presentation</vt:lpstr>
      <vt:lpstr> Global tracking of COVID-19 caused school closures and re-openings</vt:lpstr>
      <vt:lpstr> Region wise tracking of COVID-19 caused school closures and re-openings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Google Trends Analysis in Distance Education</vt:lpstr>
      <vt:lpstr>PowerPoint Presentation</vt:lpstr>
      <vt:lpstr>Segmentation of Analysis</vt:lpstr>
      <vt:lpstr>Handling Google Trends Query Limitations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Main Contributions</vt:lpstr>
      <vt:lpstr>What Next ?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Gaia Leandri</dc:creator>
  <cp:lastModifiedBy>Priyanga Dilini Talagala</cp:lastModifiedBy>
  <cp:revision>34</cp:revision>
  <dcterms:created xsi:type="dcterms:W3CDTF">2023-03-19T09:55:50Z</dcterms:created>
  <dcterms:modified xsi:type="dcterms:W3CDTF">2024-06-26T13:43:32Z</dcterms:modified>
</cp:coreProperties>
</file>